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8" r:id="rId1"/>
  </p:sldMasterIdLst>
  <p:notesMasterIdLst>
    <p:notesMasterId r:id="rId42"/>
  </p:notesMasterIdLst>
  <p:sldIdLst>
    <p:sldId id="256" r:id="rId2"/>
    <p:sldId id="454" r:id="rId3"/>
    <p:sldId id="451" r:id="rId4"/>
    <p:sldId id="445" r:id="rId5"/>
    <p:sldId id="446" r:id="rId6"/>
    <p:sldId id="447" r:id="rId7"/>
    <p:sldId id="456" r:id="rId8"/>
    <p:sldId id="453" r:id="rId9"/>
    <p:sldId id="455" r:id="rId10"/>
    <p:sldId id="442" r:id="rId11"/>
    <p:sldId id="457" r:id="rId12"/>
    <p:sldId id="443" r:id="rId13"/>
    <p:sldId id="444" r:id="rId14"/>
    <p:sldId id="449" r:id="rId15"/>
    <p:sldId id="458" r:id="rId16"/>
    <p:sldId id="452" r:id="rId17"/>
    <p:sldId id="338" r:id="rId18"/>
    <p:sldId id="418" r:id="rId19"/>
    <p:sldId id="421" r:id="rId20"/>
    <p:sldId id="410" r:id="rId21"/>
    <p:sldId id="342" r:id="rId22"/>
    <p:sldId id="416" r:id="rId23"/>
    <p:sldId id="348" r:id="rId24"/>
    <p:sldId id="400" r:id="rId25"/>
    <p:sldId id="399" r:id="rId26"/>
    <p:sldId id="401" r:id="rId27"/>
    <p:sldId id="402" r:id="rId28"/>
    <p:sldId id="346" r:id="rId29"/>
    <p:sldId id="362" r:id="rId30"/>
    <p:sldId id="367" r:id="rId31"/>
    <p:sldId id="369" r:id="rId32"/>
    <p:sldId id="437" r:id="rId33"/>
    <p:sldId id="436" r:id="rId34"/>
    <p:sldId id="438" r:id="rId35"/>
    <p:sldId id="439" r:id="rId36"/>
    <p:sldId id="440" r:id="rId37"/>
    <p:sldId id="380" r:id="rId38"/>
    <p:sldId id="459" r:id="rId39"/>
    <p:sldId id="426" r:id="rId40"/>
    <p:sldId id="434" r:id="rId4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4396" autoAdjust="0"/>
  </p:normalViewPr>
  <p:slideViewPr>
    <p:cSldViewPr>
      <p:cViewPr varScale="1">
        <p:scale>
          <a:sx n="66" d="100"/>
          <a:sy n="66" d="100"/>
        </p:scale>
        <p:origin x="19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2%20&#1074;%20Microsoft%20Office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2%20&#1074;%20Microsoft%20Office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732750974938755E-3"/>
          <c:y val="3.5754256727257606E-2"/>
          <c:w val="0.97459086466852085"/>
          <c:h val="0.880425075016805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875109361329835E-2"/>
                  <c:y val="9.25925925925921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708442694663195E-2"/>
                  <c:y val="-5.0925925925925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187664041994748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930664916885441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819553805774385E-2"/>
                  <c:y val="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486220472440943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409886264216968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763998250218825E-2"/>
                  <c:y val="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Лист1!$C$4:$C$11</c:f>
              <c:strCache>
                <c:ptCount val="8"/>
                <c:pt idx="0">
                  <c:v>дек.'08</c:v>
                </c:pt>
                <c:pt idx="1">
                  <c:v>июнь'10</c:v>
                </c:pt>
                <c:pt idx="2">
                  <c:v>сент.'10</c:v>
                </c:pt>
                <c:pt idx="3">
                  <c:v>март'11</c:v>
                </c:pt>
                <c:pt idx="4">
                  <c:v>июнь'11</c:v>
                </c:pt>
                <c:pt idx="5">
                  <c:v>дек.'11</c:v>
                </c:pt>
                <c:pt idx="6">
                  <c:v>май'12</c:v>
                </c:pt>
                <c:pt idx="7">
                  <c:v>август'14</c:v>
                </c:pt>
              </c:strCache>
            </c:strRef>
          </c:cat>
          <c:val>
            <c:numRef>
              <c:f>Лист1!$D$4:$D$11</c:f>
              <c:numCache>
                <c:formatCode>General</c:formatCode>
                <c:ptCount val="8"/>
                <c:pt idx="0">
                  <c:v>76</c:v>
                </c:pt>
                <c:pt idx="1">
                  <c:v>104.2</c:v>
                </c:pt>
                <c:pt idx="2">
                  <c:v>88.8</c:v>
                </c:pt>
                <c:pt idx="3">
                  <c:v>132.69999999999999</c:v>
                </c:pt>
                <c:pt idx="4">
                  <c:v>119.5</c:v>
                </c:pt>
                <c:pt idx="5">
                  <c:v>114.9</c:v>
                </c:pt>
                <c:pt idx="6">
                  <c:v>98.5</c:v>
                </c:pt>
                <c:pt idx="7">
                  <c:v>71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8592192"/>
        <c:axId val="248591800"/>
      </c:lineChart>
      <c:catAx>
        <c:axId val="2485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591800"/>
        <c:crosses val="autoZero"/>
        <c:auto val="1"/>
        <c:lblAlgn val="ctr"/>
        <c:lblOffset val="100"/>
        <c:noMultiLvlLbl val="0"/>
      </c:catAx>
      <c:valAx>
        <c:axId val="248591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59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878118317062256E-2"/>
          <c:y val="1.2456081268747914E-2"/>
          <c:w val="0.59166666666666667"/>
          <c:h val="0.986111111111111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B727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6B727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6B72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A6B727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A6B727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654702970153246"/>
                  <c:y val="-2.480193172980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32284299788725"/>
                  <c:y val="-5.51154038440173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816124469096881E-2"/>
                  <c:y val="-2.75577019220096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065019448296388"/>
                  <c:y val="1.65346211532053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654702970153246"/>
                  <c:y val="5.6567716434285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482799848377291E-2"/>
                  <c:y val="-2.7557701922009676E-3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51%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Лист1!$A$52:$A$57</c:f>
              <c:strCache>
                <c:ptCount val="6"/>
                <c:pt idx="0">
                  <c:v>академические институты</c:v>
                </c:pt>
                <c:pt idx="1">
                  <c:v>высшее образование</c:v>
                </c:pt>
                <c:pt idx="2">
                  <c:v>проектные организации</c:v>
                </c:pt>
                <c:pt idx="3">
                  <c:v>коксохимия</c:v>
                </c:pt>
                <c:pt idx="4">
                  <c:v>химия </c:v>
                </c:pt>
                <c:pt idx="5">
                  <c:v>МИП</c:v>
                </c:pt>
              </c:strCache>
            </c:strRef>
          </c:cat>
          <c:val>
            <c:numRef>
              <c:f>Лист1!$B$52:$B$57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30880516986311E-3"/>
          <c:y val="8.9206135677164025E-3"/>
          <c:w val="0.98888888888888893"/>
          <c:h val="0.981481481481481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B727">
                  <a:lumMod val="75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A6B727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6B727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A6B727">
                  <a:lumMod val="40000"/>
                  <a:lumOff val="6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Лист2!$A$1:$D$1</c:f>
              <c:strCache>
                <c:ptCount val="4"/>
                <c:pt idx="0">
                  <c:v>ХИМИЯ</c:v>
                </c:pt>
                <c:pt idx="1">
                  <c:v>ВПО и АКАДЕМИЧЕСКИЕ ИНСТ.</c:v>
                </c:pt>
                <c:pt idx="2">
                  <c:v>КОКСОХИМИЯ</c:v>
                </c:pt>
                <c:pt idx="3">
                  <c:v>Переработка техногенных отходов</c:v>
                </c:pt>
              </c:strCache>
            </c:strRef>
          </c:cat>
          <c:val>
            <c:numRef>
              <c:f>Лист2!$A$2:$D$2</c:f>
              <c:numCache>
                <c:formatCode>General</c:formatCode>
                <c:ptCount val="4"/>
                <c:pt idx="0">
                  <c:v>12500</c:v>
                </c:pt>
                <c:pt idx="1">
                  <c:v>5400</c:v>
                </c:pt>
                <c:pt idx="2">
                  <c:v>4100</c:v>
                </c:pt>
                <c:pt idx="3">
                  <c:v>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4599944"/>
        <c:axId val="304600728"/>
      </c:barChart>
      <c:catAx>
        <c:axId val="304599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4600728"/>
        <c:crosses val="autoZero"/>
        <c:auto val="1"/>
        <c:lblAlgn val="ctr"/>
        <c:lblOffset val="100"/>
        <c:noMultiLvlLbl val="0"/>
      </c:catAx>
      <c:valAx>
        <c:axId val="30460072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459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lt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7609520371408093E-3"/>
                  <c:y val="-7.124055458485556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ТРАНСПОРТНЫЕ РАСХОДЫ
</a:t>
                    </a:r>
                    <a:fld id="{0BE6A770-A55D-4C13-99A7-7AB45EB4BCA5}" type="PERCENTAGE">
                      <a:rPr lang="en-US" sz="2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 sz="1400" baseline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96855653564347"/>
                      <c:h val="0.2445884105985310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Лист1!$D$37:$D$41</c:f>
              <c:strCache>
                <c:ptCount val="2"/>
                <c:pt idx="0">
                  <c:v>транспорт</c:v>
                </c:pt>
                <c:pt idx="1">
                  <c:v>добыча</c:v>
                </c:pt>
              </c:strCache>
            </c:strRef>
          </c:cat>
          <c:val>
            <c:numRef>
              <c:f>Лист1!$E$37:$E$41</c:f>
              <c:numCache>
                <c:formatCode>0%</c:formatCode>
                <c:ptCount val="5"/>
                <c:pt idx="0">
                  <c:v>0.48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РФ </a:t>
            </a:r>
            <a:r>
              <a:rPr lang="en-US" dirty="0"/>
              <a:t>2011</a:t>
            </a:r>
            <a:r>
              <a:rPr lang="ru-RU" dirty="0"/>
              <a:t> году было добыто </a:t>
            </a:r>
            <a:r>
              <a:rPr lang="ru-RU" dirty="0" smtClean="0"/>
              <a:t>352</a:t>
            </a:r>
            <a:r>
              <a:rPr lang="ru-RU" baseline="0" dirty="0" smtClean="0"/>
              <a:t> </a:t>
            </a:r>
            <a:r>
              <a:rPr lang="ru-RU" dirty="0" smtClean="0"/>
              <a:t>млн. тонн </a:t>
            </a:r>
            <a:r>
              <a:rPr lang="ru-RU" dirty="0"/>
              <a:t>угля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46943366624535"/>
          <c:y val="0.22379336568163613"/>
          <c:w val="0.6180214512116361"/>
          <c:h val="0.648125660369739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Кузбасс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143.9</c:v>
                </c:pt>
                <c:pt idx="1">
                  <c:v>192.1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РФ </a:t>
            </a:r>
            <a:r>
              <a:rPr lang="en-US"/>
              <a:t>2030</a:t>
            </a:r>
            <a:r>
              <a:rPr lang="ru-RU"/>
              <a:t> году планируется добыть 430 млн.тонн угля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081114181713136"/>
          <c:y val="0.25570407172720844"/>
          <c:w val="0.56978722162398565"/>
          <c:h val="0.6016761803083418"/>
        </c:manualLayout>
      </c:layout>
      <c:doughnutChart>
        <c:varyColors val="1"/>
        <c:ser>
          <c:idx val="0"/>
          <c:order val="0"/>
          <c:tx>
            <c:strRef>
              <c:f>'[Диаграмма 2 в Microsoft Office PowerPoint]Лист1'!$F$1</c:f>
              <c:strCache>
                <c:ptCount val="1"/>
                <c:pt idx="0">
                  <c:v>2030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'[Диаграмма 2 в Microsoft Office PowerPoint]Лист1'!$E$2:$E$3</c:f>
              <c:strCache>
                <c:ptCount val="2"/>
                <c:pt idx="0">
                  <c:v>РФ</c:v>
                </c:pt>
                <c:pt idx="1">
                  <c:v>Кузбасс</c:v>
                </c:pt>
              </c:strCache>
            </c:strRef>
          </c:cat>
          <c:val>
            <c:numRef>
              <c:f>'[Диаграмма 2 в Microsoft Office PowerPoint]Лист1'!$F$2:$F$3</c:f>
              <c:numCache>
                <c:formatCode>General</c:formatCode>
                <c:ptCount val="2"/>
                <c:pt idx="0">
                  <c:v>170</c:v>
                </c:pt>
                <c:pt idx="1">
                  <c:v>260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5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1CE9-EA43-4947-8271-A441169EC06B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</dgm:pt>
    <dgm:pt modelId="{8465132E-2D21-4BD0-B3A7-8468FA162778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Palatino Linotype" pitchFamily="18" charset="0"/>
            </a:rPr>
            <a:t>2011 </a:t>
          </a:r>
          <a:r>
            <a:rPr lang="ru-RU" sz="2000" b="1" dirty="0" smtClean="0">
              <a:latin typeface="Palatino Linotype" pitchFamily="18" charset="0"/>
            </a:rPr>
            <a:t>год</a:t>
          </a:r>
          <a:endParaRPr lang="ru-RU" sz="2000" b="1" dirty="0">
            <a:latin typeface="Palatino Linotype" pitchFamily="18" charset="0"/>
          </a:endParaRPr>
        </a:p>
      </dgm:t>
    </dgm:pt>
    <dgm:pt modelId="{D49C224E-DC16-40A2-9759-B202A1A40EF9}" type="parTrans" cxnId="{D5329E87-4C8E-413D-8344-93303ACA8C41}">
      <dgm:prSet/>
      <dgm:spPr/>
      <dgm:t>
        <a:bodyPr/>
        <a:lstStyle/>
        <a:p>
          <a:endParaRPr lang="ru-RU"/>
        </a:p>
      </dgm:t>
    </dgm:pt>
    <dgm:pt modelId="{61EF7196-B9AF-4519-9B91-E41ECFE115AC}" type="sibTrans" cxnId="{D5329E87-4C8E-413D-8344-93303ACA8C41}">
      <dgm:prSet/>
      <dgm:spPr/>
      <dgm:t>
        <a:bodyPr/>
        <a:lstStyle/>
        <a:p>
          <a:endParaRPr lang="ru-RU"/>
        </a:p>
      </dgm:t>
    </dgm:pt>
    <dgm:pt modelId="{5411F24E-A25C-418F-B445-4FB37117E4E1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Palatino Linotype" pitchFamily="18" charset="0"/>
            </a:rPr>
            <a:t>2016</a:t>
          </a:r>
          <a:r>
            <a:rPr lang="ru-RU" sz="2000" b="1" dirty="0" smtClean="0">
              <a:latin typeface="Palatino Linotype" pitchFamily="18" charset="0"/>
            </a:rPr>
            <a:t> год</a:t>
          </a:r>
          <a:endParaRPr lang="ru-RU" sz="2000" b="1" dirty="0">
            <a:latin typeface="Palatino Linotype" pitchFamily="18" charset="0"/>
          </a:endParaRPr>
        </a:p>
      </dgm:t>
    </dgm:pt>
    <dgm:pt modelId="{283DFE31-DAC9-48E6-A778-91094723F0AF}" type="parTrans" cxnId="{13DD34B0-CC3E-4619-BCC3-018E450DD3D9}">
      <dgm:prSet/>
      <dgm:spPr/>
      <dgm:t>
        <a:bodyPr/>
        <a:lstStyle/>
        <a:p>
          <a:endParaRPr lang="ru-RU"/>
        </a:p>
      </dgm:t>
    </dgm:pt>
    <dgm:pt modelId="{CB5C4C33-24FD-4770-AABE-159F8E2B65A9}" type="sibTrans" cxnId="{13DD34B0-CC3E-4619-BCC3-018E450DD3D9}">
      <dgm:prSet/>
      <dgm:spPr/>
      <dgm:t>
        <a:bodyPr/>
        <a:lstStyle/>
        <a:p>
          <a:endParaRPr lang="ru-RU"/>
        </a:p>
      </dgm:t>
    </dgm:pt>
    <dgm:pt modelId="{A534D3E6-F32A-4CA0-B51E-F20C7C8A818A}" type="pres">
      <dgm:prSet presAssocID="{F0FD1CE9-EA43-4947-8271-A441169EC06B}" presName="arrowDiagram" presStyleCnt="0">
        <dgm:presLayoutVars>
          <dgm:chMax val="5"/>
          <dgm:dir/>
          <dgm:resizeHandles val="exact"/>
        </dgm:presLayoutVars>
      </dgm:prSet>
      <dgm:spPr/>
    </dgm:pt>
    <dgm:pt modelId="{3AA17230-32AB-43A3-87D1-50811E0EDA93}" type="pres">
      <dgm:prSet presAssocID="{F0FD1CE9-EA43-4947-8271-A441169EC06B}" presName="arrow" presStyleLbl="bgShp" presStyleIdx="0" presStyleCnt="1"/>
      <dgm:spPr/>
    </dgm:pt>
    <dgm:pt modelId="{1A90ADC8-8CE6-4EAE-8367-E33570AFB82F}" type="pres">
      <dgm:prSet presAssocID="{F0FD1CE9-EA43-4947-8271-A441169EC06B}" presName="arrowDiagram2" presStyleCnt="0"/>
      <dgm:spPr/>
    </dgm:pt>
    <dgm:pt modelId="{E5D57718-0618-4586-A3EC-EA2978A71B5F}" type="pres">
      <dgm:prSet presAssocID="{8465132E-2D21-4BD0-B3A7-8468FA162778}" presName="bullet2a" presStyleLbl="node1" presStyleIdx="0" presStyleCnt="2"/>
      <dgm:spPr/>
    </dgm:pt>
    <dgm:pt modelId="{DAA5C2A1-91B6-42C8-AEB3-5D0A41C5DF12}" type="pres">
      <dgm:prSet presAssocID="{8465132E-2D21-4BD0-B3A7-8468FA162778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F1F4-3DF2-4141-BCD4-B467C8CCE1DD}" type="pres">
      <dgm:prSet presAssocID="{5411F24E-A25C-418F-B445-4FB37117E4E1}" presName="bullet2b" presStyleLbl="node1" presStyleIdx="1" presStyleCnt="2"/>
      <dgm:spPr/>
    </dgm:pt>
    <dgm:pt modelId="{6D414BB4-7BE2-4294-A6F7-EC17FAFD4904}" type="pres">
      <dgm:prSet presAssocID="{5411F24E-A25C-418F-B445-4FB37117E4E1}" presName="textBox2b" presStyleLbl="revTx" presStyleIdx="1" presStyleCnt="2" custScaleX="51345" custScaleY="28399" custLinFactNeighborX="-32452" custLinFactNeighborY="-2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27EAF-FB0B-4767-90AB-6344278E42BA}" type="presOf" srcId="{8465132E-2D21-4BD0-B3A7-8468FA162778}" destId="{DAA5C2A1-91B6-42C8-AEB3-5D0A41C5DF12}" srcOrd="0" destOrd="0" presId="urn:microsoft.com/office/officeart/2005/8/layout/arrow2"/>
    <dgm:cxn modelId="{AF24F8F6-9DBF-4AAE-BC9E-4173118C80B7}" type="presOf" srcId="{5411F24E-A25C-418F-B445-4FB37117E4E1}" destId="{6D414BB4-7BE2-4294-A6F7-EC17FAFD4904}" srcOrd="0" destOrd="0" presId="urn:microsoft.com/office/officeart/2005/8/layout/arrow2"/>
    <dgm:cxn modelId="{D5329E87-4C8E-413D-8344-93303ACA8C41}" srcId="{F0FD1CE9-EA43-4947-8271-A441169EC06B}" destId="{8465132E-2D21-4BD0-B3A7-8468FA162778}" srcOrd="0" destOrd="0" parTransId="{D49C224E-DC16-40A2-9759-B202A1A40EF9}" sibTransId="{61EF7196-B9AF-4519-9B91-E41ECFE115AC}"/>
    <dgm:cxn modelId="{13DD34B0-CC3E-4619-BCC3-018E450DD3D9}" srcId="{F0FD1CE9-EA43-4947-8271-A441169EC06B}" destId="{5411F24E-A25C-418F-B445-4FB37117E4E1}" srcOrd="1" destOrd="0" parTransId="{283DFE31-DAC9-48E6-A778-91094723F0AF}" sibTransId="{CB5C4C33-24FD-4770-AABE-159F8E2B65A9}"/>
    <dgm:cxn modelId="{B4800FD1-AEF8-4860-BD03-F3DC66CCEC0E}" type="presOf" srcId="{F0FD1CE9-EA43-4947-8271-A441169EC06B}" destId="{A534D3E6-F32A-4CA0-B51E-F20C7C8A818A}" srcOrd="0" destOrd="0" presId="urn:microsoft.com/office/officeart/2005/8/layout/arrow2"/>
    <dgm:cxn modelId="{006DFB95-EFA2-4F3A-BAD5-A3E22111B6CF}" type="presParOf" srcId="{A534D3E6-F32A-4CA0-B51E-F20C7C8A818A}" destId="{3AA17230-32AB-43A3-87D1-50811E0EDA93}" srcOrd="0" destOrd="0" presId="urn:microsoft.com/office/officeart/2005/8/layout/arrow2"/>
    <dgm:cxn modelId="{2808F958-2384-4B0F-BF04-7612CF1A08DE}" type="presParOf" srcId="{A534D3E6-F32A-4CA0-B51E-F20C7C8A818A}" destId="{1A90ADC8-8CE6-4EAE-8367-E33570AFB82F}" srcOrd="1" destOrd="0" presId="urn:microsoft.com/office/officeart/2005/8/layout/arrow2"/>
    <dgm:cxn modelId="{B92142AB-7EC4-4A11-A3C3-D6CA1B966C0B}" type="presParOf" srcId="{1A90ADC8-8CE6-4EAE-8367-E33570AFB82F}" destId="{E5D57718-0618-4586-A3EC-EA2978A71B5F}" srcOrd="0" destOrd="0" presId="urn:microsoft.com/office/officeart/2005/8/layout/arrow2"/>
    <dgm:cxn modelId="{F40E61AC-0617-4E52-A114-8CAA43F90D22}" type="presParOf" srcId="{1A90ADC8-8CE6-4EAE-8367-E33570AFB82F}" destId="{DAA5C2A1-91B6-42C8-AEB3-5D0A41C5DF12}" srcOrd="1" destOrd="0" presId="urn:microsoft.com/office/officeart/2005/8/layout/arrow2"/>
    <dgm:cxn modelId="{B49E5E82-BD7A-4892-9849-8AA073C8C11A}" type="presParOf" srcId="{1A90ADC8-8CE6-4EAE-8367-E33570AFB82F}" destId="{7360F1F4-3DF2-4141-BCD4-B467C8CCE1DD}" srcOrd="2" destOrd="0" presId="urn:microsoft.com/office/officeart/2005/8/layout/arrow2"/>
    <dgm:cxn modelId="{C99B20A3-2E7C-48D2-9988-540B23A303FC}" type="presParOf" srcId="{1A90ADC8-8CE6-4EAE-8367-E33570AFB82F}" destId="{6D414BB4-7BE2-4294-A6F7-EC17FAFD490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D1CE9-EA43-4947-8271-A441169EC06B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</dgm:pt>
    <dgm:pt modelId="{8465132E-2D21-4BD0-B3A7-8468FA162778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Palatino Linotype" pitchFamily="18" charset="0"/>
            </a:rPr>
            <a:t>2011 </a:t>
          </a:r>
          <a:r>
            <a:rPr lang="ru-RU" sz="2000" b="1" dirty="0" smtClean="0">
              <a:latin typeface="Palatino Linotype" pitchFamily="18" charset="0"/>
            </a:rPr>
            <a:t>год</a:t>
          </a:r>
          <a:endParaRPr lang="ru-RU" sz="2000" b="1" dirty="0">
            <a:latin typeface="Palatino Linotype" pitchFamily="18" charset="0"/>
          </a:endParaRPr>
        </a:p>
      </dgm:t>
    </dgm:pt>
    <dgm:pt modelId="{D49C224E-DC16-40A2-9759-B202A1A40EF9}" type="parTrans" cxnId="{D5329E87-4C8E-413D-8344-93303ACA8C41}">
      <dgm:prSet/>
      <dgm:spPr/>
      <dgm:t>
        <a:bodyPr/>
        <a:lstStyle/>
        <a:p>
          <a:endParaRPr lang="ru-RU"/>
        </a:p>
      </dgm:t>
    </dgm:pt>
    <dgm:pt modelId="{61EF7196-B9AF-4519-9B91-E41ECFE115AC}" type="sibTrans" cxnId="{D5329E87-4C8E-413D-8344-93303ACA8C41}">
      <dgm:prSet/>
      <dgm:spPr/>
      <dgm:t>
        <a:bodyPr/>
        <a:lstStyle/>
        <a:p>
          <a:endParaRPr lang="ru-RU"/>
        </a:p>
      </dgm:t>
    </dgm:pt>
    <dgm:pt modelId="{5411F24E-A25C-418F-B445-4FB37117E4E1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Palatino Linotype" pitchFamily="18" charset="0"/>
            </a:rPr>
            <a:t>2016</a:t>
          </a:r>
          <a:r>
            <a:rPr lang="ru-RU" sz="2000" b="1" dirty="0" smtClean="0">
              <a:latin typeface="Palatino Linotype" pitchFamily="18" charset="0"/>
            </a:rPr>
            <a:t> год</a:t>
          </a:r>
          <a:endParaRPr lang="ru-RU" sz="2000" b="1" dirty="0">
            <a:latin typeface="Palatino Linotype" pitchFamily="18" charset="0"/>
          </a:endParaRPr>
        </a:p>
      </dgm:t>
    </dgm:pt>
    <dgm:pt modelId="{283DFE31-DAC9-48E6-A778-91094723F0AF}" type="parTrans" cxnId="{13DD34B0-CC3E-4619-BCC3-018E450DD3D9}">
      <dgm:prSet/>
      <dgm:spPr/>
      <dgm:t>
        <a:bodyPr/>
        <a:lstStyle/>
        <a:p>
          <a:endParaRPr lang="ru-RU"/>
        </a:p>
      </dgm:t>
    </dgm:pt>
    <dgm:pt modelId="{CB5C4C33-24FD-4770-AABE-159F8E2B65A9}" type="sibTrans" cxnId="{13DD34B0-CC3E-4619-BCC3-018E450DD3D9}">
      <dgm:prSet/>
      <dgm:spPr/>
      <dgm:t>
        <a:bodyPr/>
        <a:lstStyle/>
        <a:p>
          <a:endParaRPr lang="ru-RU"/>
        </a:p>
      </dgm:t>
    </dgm:pt>
    <dgm:pt modelId="{A534D3E6-F32A-4CA0-B51E-F20C7C8A818A}" type="pres">
      <dgm:prSet presAssocID="{F0FD1CE9-EA43-4947-8271-A441169EC06B}" presName="arrowDiagram" presStyleCnt="0">
        <dgm:presLayoutVars>
          <dgm:chMax val="5"/>
          <dgm:dir/>
          <dgm:resizeHandles val="exact"/>
        </dgm:presLayoutVars>
      </dgm:prSet>
      <dgm:spPr/>
    </dgm:pt>
    <dgm:pt modelId="{3AA17230-32AB-43A3-87D1-50811E0EDA93}" type="pres">
      <dgm:prSet presAssocID="{F0FD1CE9-EA43-4947-8271-A441169EC06B}" presName="arrow" presStyleLbl="bgShp" presStyleIdx="0" presStyleCnt="1"/>
      <dgm:spPr/>
    </dgm:pt>
    <dgm:pt modelId="{1A90ADC8-8CE6-4EAE-8367-E33570AFB82F}" type="pres">
      <dgm:prSet presAssocID="{F0FD1CE9-EA43-4947-8271-A441169EC06B}" presName="arrowDiagram2" presStyleCnt="0"/>
      <dgm:spPr/>
    </dgm:pt>
    <dgm:pt modelId="{E5D57718-0618-4586-A3EC-EA2978A71B5F}" type="pres">
      <dgm:prSet presAssocID="{8465132E-2D21-4BD0-B3A7-8468FA162778}" presName="bullet2a" presStyleLbl="node1" presStyleIdx="0" presStyleCnt="2"/>
      <dgm:spPr/>
    </dgm:pt>
    <dgm:pt modelId="{DAA5C2A1-91B6-42C8-AEB3-5D0A41C5DF12}" type="pres">
      <dgm:prSet presAssocID="{8465132E-2D21-4BD0-B3A7-8468FA162778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F1F4-3DF2-4141-BCD4-B467C8CCE1DD}" type="pres">
      <dgm:prSet presAssocID="{5411F24E-A25C-418F-B445-4FB37117E4E1}" presName="bullet2b" presStyleLbl="node1" presStyleIdx="1" presStyleCnt="2"/>
      <dgm:spPr/>
    </dgm:pt>
    <dgm:pt modelId="{6D414BB4-7BE2-4294-A6F7-EC17FAFD4904}" type="pres">
      <dgm:prSet presAssocID="{5411F24E-A25C-418F-B445-4FB37117E4E1}" presName="textBox2b" presStyleLbl="revTx" presStyleIdx="1" presStyleCnt="2" custScaleX="51345" custScaleY="28399" custLinFactNeighborX="-32452" custLinFactNeighborY="-2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29E87-4C8E-413D-8344-93303ACA8C41}" srcId="{F0FD1CE9-EA43-4947-8271-A441169EC06B}" destId="{8465132E-2D21-4BD0-B3A7-8468FA162778}" srcOrd="0" destOrd="0" parTransId="{D49C224E-DC16-40A2-9759-B202A1A40EF9}" sibTransId="{61EF7196-B9AF-4519-9B91-E41ECFE115AC}"/>
    <dgm:cxn modelId="{DC81A625-DEEE-43F3-AF49-C5D483F1AD2E}" type="presOf" srcId="{5411F24E-A25C-418F-B445-4FB37117E4E1}" destId="{6D414BB4-7BE2-4294-A6F7-EC17FAFD4904}" srcOrd="0" destOrd="0" presId="urn:microsoft.com/office/officeart/2005/8/layout/arrow2"/>
    <dgm:cxn modelId="{13DD34B0-CC3E-4619-BCC3-018E450DD3D9}" srcId="{F0FD1CE9-EA43-4947-8271-A441169EC06B}" destId="{5411F24E-A25C-418F-B445-4FB37117E4E1}" srcOrd="1" destOrd="0" parTransId="{283DFE31-DAC9-48E6-A778-91094723F0AF}" sibTransId="{CB5C4C33-24FD-4770-AABE-159F8E2B65A9}"/>
    <dgm:cxn modelId="{EC0CC299-463E-4685-8D1D-6F62F920D0FE}" type="presOf" srcId="{F0FD1CE9-EA43-4947-8271-A441169EC06B}" destId="{A534D3E6-F32A-4CA0-B51E-F20C7C8A818A}" srcOrd="0" destOrd="0" presId="urn:microsoft.com/office/officeart/2005/8/layout/arrow2"/>
    <dgm:cxn modelId="{D7390497-B499-4A57-9561-4A4AC8F271E1}" type="presOf" srcId="{8465132E-2D21-4BD0-B3A7-8468FA162778}" destId="{DAA5C2A1-91B6-42C8-AEB3-5D0A41C5DF12}" srcOrd="0" destOrd="0" presId="urn:microsoft.com/office/officeart/2005/8/layout/arrow2"/>
    <dgm:cxn modelId="{5D643960-C362-4C06-8C15-8083923B824E}" type="presParOf" srcId="{A534D3E6-F32A-4CA0-B51E-F20C7C8A818A}" destId="{3AA17230-32AB-43A3-87D1-50811E0EDA93}" srcOrd="0" destOrd="0" presId="urn:microsoft.com/office/officeart/2005/8/layout/arrow2"/>
    <dgm:cxn modelId="{152BF5BD-A4EC-484D-89AB-D5786081694D}" type="presParOf" srcId="{A534D3E6-F32A-4CA0-B51E-F20C7C8A818A}" destId="{1A90ADC8-8CE6-4EAE-8367-E33570AFB82F}" srcOrd="1" destOrd="0" presId="urn:microsoft.com/office/officeart/2005/8/layout/arrow2"/>
    <dgm:cxn modelId="{E098CB2B-6B20-41EE-A745-09DEEB170B14}" type="presParOf" srcId="{1A90ADC8-8CE6-4EAE-8367-E33570AFB82F}" destId="{E5D57718-0618-4586-A3EC-EA2978A71B5F}" srcOrd="0" destOrd="0" presId="urn:microsoft.com/office/officeart/2005/8/layout/arrow2"/>
    <dgm:cxn modelId="{9D5934C5-4D4E-4BC0-BC19-E2BDEA34C679}" type="presParOf" srcId="{1A90ADC8-8CE6-4EAE-8367-E33570AFB82F}" destId="{DAA5C2A1-91B6-42C8-AEB3-5D0A41C5DF12}" srcOrd="1" destOrd="0" presId="urn:microsoft.com/office/officeart/2005/8/layout/arrow2"/>
    <dgm:cxn modelId="{2F0B1C00-5D1E-4E37-ADA8-08F964BD025A}" type="presParOf" srcId="{1A90ADC8-8CE6-4EAE-8367-E33570AFB82F}" destId="{7360F1F4-3DF2-4141-BCD4-B467C8CCE1DD}" srcOrd="2" destOrd="0" presId="urn:microsoft.com/office/officeart/2005/8/layout/arrow2"/>
    <dgm:cxn modelId="{CF8E40DF-74D6-4A4B-96B5-802C4167EDDF}" type="presParOf" srcId="{1A90ADC8-8CE6-4EAE-8367-E33570AFB82F}" destId="{6D414BB4-7BE2-4294-A6F7-EC17FAFD490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0.00428</cdr:x>
      <cdr:y>0.59455</cdr:y>
    </cdr:from>
    <cdr:to>
      <cdr:x>0.30579</cdr:x>
      <cdr:y>0.71931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374" y="2745424"/>
          <a:ext cx="2561893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kern="1200" dirty="0">
              <a:solidFill>
                <a:schemeClr val="bg2">
                  <a:lumMod val="50000"/>
                </a:schemeClr>
              </a:solidFill>
            </a:rPr>
            <a:t>2008</a:t>
          </a:r>
        </a:p>
        <a:p xmlns:a="http://schemas.openxmlformats.org/drawingml/2006/main">
          <a:pPr algn="ctr"/>
          <a:r>
            <a:rPr lang="ru-RU" sz="1400" b="1" kern="1200" dirty="0">
              <a:solidFill>
                <a:schemeClr val="bg2">
                  <a:lumMod val="50000"/>
                </a:schemeClr>
              </a:solidFill>
            </a:rPr>
            <a:t>мы думали, что это кризис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0.75845</cdr:x>
      <cdr:y>0.23512</cdr:y>
    </cdr:from>
    <cdr:to>
      <cdr:x>0.90303</cdr:x>
      <cdr:y>0.30858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528905" y="1083535"/>
          <a:ext cx="12445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ВПО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0.70887</cdr:x>
      <cdr:y>0.02984</cdr:y>
    </cdr:from>
    <cdr:to>
      <cdr:x>0.91092</cdr:x>
      <cdr:y>0.15673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2108" y="137533"/>
          <a:ext cx="173923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АКАДЕМИЧЕСКИЕ</a:t>
          </a:r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600" dirty="0" smtClean="0"/>
            <a:t>ИНСТИТУТЫ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0.72541</cdr:x>
      <cdr:y>0.75553</cdr:y>
    </cdr:from>
    <cdr:to>
      <cdr:x>0.89437</cdr:x>
      <cdr:y>0.82899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244523" y="3481852"/>
          <a:ext cx="145441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КОКСОХИМИЯ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0.1079</cdr:x>
      <cdr:y>0.35685</cdr:y>
    </cdr:from>
    <cdr:to>
      <cdr:x>0.45609</cdr:x>
      <cdr:y>0.71109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0352" y="1325630"/>
          <a:ext cx="1356456" cy="1315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+mn-lt"/>
            </a:rPr>
            <a:t>КУЗБАСС</a:t>
          </a:r>
        </a:p>
        <a:p xmlns:a="http://schemas.openxmlformats.org/drawingml/2006/main">
          <a:pPr algn="ctr"/>
          <a:r>
            <a:rPr lang="ru-RU" sz="2000" b="1" dirty="0" smtClean="0">
              <a:latin typeface="+mn-lt"/>
            </a:rPr>
            <a:t>57% </a:t>
          </a:r>
          <a:endParaRPr lang="en-US" sz="2000" b="1" dirty="0" smtClean="0">
            <a:latin typeface="+mn-lt"/>
          </a:endParaRPr>
        </a:p>
        <a:p xmlns:a="http://schemas.openxmlformats.org/drawingml/2006/main">
          <a:pPr algn="ctr"/>
          <a:r>
            <a:rPr lang="en-US" sz="2000" b="1" dirty="0" smtClean="0">
              <a:latin typeface="+mn-lt"/>
            </a:rPr>
            <a:t>201 </a:t>
          </a:r>
          <a:r>
            <a:rPr lang="ru-RU" sz="2000" b="1" dirty="0" smtClean="0">
              <a:latin typeface="+mn-lt"/>
            </a:rPr>
            <a:t>млн. тонн</a:t>
          </a:r>
        </a:p>
        <a:p xmlns:a="http://schemas.openxmlformats.org/drawingml/2006/main">
          <a:pPr algn="ctr"/>
          <a:endParaRPr lang="ru-RU" sz="200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0.62545</cdr:x>
      <cdr:y>0.56675</cdr:y>
    </cdr:from>
    <cdr:to>
      <cdr:x>0.80883</cdr:x>
      <cdr:y>0.66291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36576" y="2105356"/>
          <a:ext cx="714397" cy="35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43%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0.59162</cdr:x>
      <cdr:y>0.36074</cdr:y>
    </cdr:from>
    <cdr:to>
      <cdr:x>0.90624</cdr:x>
      <cdr:y>0.69021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92132" y="1381307"/>
          <a:ext cx="1272138" cy="12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КУЗБАСС</a:t>
          </a:r>
        </a:p>
        <a:p xmlns:a="http://schemas.openxmlformats.org/drawingml/2006/main">
          <a:pPr algn="ctr"/>
          <a:r>
            <a:rPr lang="ru-RU" sz="2000" b="1" dirty="0" smtClean="0"/>
            <a:t>53,5%</a:t>
          </a:r>
        </a:p>
        <a:p xmlns:a="http://schemas.openxmlformats.org/drawingml/2006/main">
          <a:pPr algn="ctr"/>
          <a:r>
            <a:rPr lang="ru-RU" sz="2000" b="1" dirty="0" smtClean="0"/>
            <a:t>230 млн. тонн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0.24429</cdr:x>
      <cdr:y>0.5714</cdr:y>
    </cdr:from>
    <cdr:to>
      <cdr:x>0.47778</cdr:x>
      <cdr:y>0.66468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7752" y="2187915"/>
          <a:ext cx="944099" cy="3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46,5%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0.11988</cdr:x>
      <cdr:y>0.56396</cdr:y>
    </cdr:from>
    <cdr:to>
      <cdr:x>0.24355</cdr:x>
      <cdr:y>0.69053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484706" y="2159444"/>
          <a:ext cx="500043" cy="48464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FEC0-2604-4B8C-97DE-F38B6787C605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05376-CEFB-4608-AA40-2087BC0203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3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программой все здесь знакомы.</a:t>
            </a:r>
            <a:r>
              <a:rPr lang="ru-RU" baseline="0" dirty="0" smtClean="0"/>
              <a:t> Убеждать в том что переработка угля – это актуально никого не нужно.</a:t>
            </a:r>
          </a:p>
          <a:p>
            <a:r>
              <a:rPr lang="ru-RU" baseline="0" dirty="0" smtClean="0"/>
              <a:t>Какие изменения за 1,5 года активной работы в кластере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9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Бизнес-кейс как из продукты стоимостью</a:t>
            </a:r>
            <a:r>
              <a:rPr lang="ru-RU" baseline="0" dirty="0" smtClean="0"/>
              <a:t> 3000 рублей за тонну (уголь КС) сделать продукт стоимость 70000 рублей за тонну (капролактам)</a:t>
            </a:r>
          </a:p>
          <a:p>
            <a:r>
              <a:rPr lang="ru-RU" baseline="0" dirty="0" smtClean="0"/>
              <a:t>Цепочку можно продолжать – добавлять полиамидные нити (</a:t>
            </a:r>
            <a:r>
              <a:rPr lang="en-US" baseline="0" dirty="0" smtClean="0"/>
              <a:t>?)</a:t>
            </a:r>
            <a:r>
              <a:rPr lang="ru-RU" baseline="0" dirty="0" smtClean="0"/>
              <a:t> – компетенции и инвестиции. Сейчас делает только Куйбышев азот. Сложилась ситуация</a:t>
            </a:r>
            <a:r>
              <a:rPr lang="en-US" baseline="0" dirty="0" smtClean="0"/>
              <a:t>: </a:t>
            </a:r>
            <a:r>
              <a:rPr lang="ru-RU" baseline="0" dirty="0" smtClean="0"/>
              <a:t>мы 90% </a:t>
            </a:r>
            <a:r>
              <a:rPr lang="ru-RU" baseline="0" dirty="0" err="1" smtClean="0"/>
              <a:t>капролактама</a:t>
            </a:r>
            <a:r>
              <a:rPr lang="ru-RU" baseline="0" dirty="0" smtClean="0"/>
              <a:t> экспортируем и до 70% внутреннего спроса на </a:t>
            </a:r>
            <a:r>
              <a:rPr lang="ru-RU" baseline="0" dirty="0" err="1" smtClean="0"/>
              <a:t>полимамидные</a:t>
            </a:r>
            <a:r>
              <a:rPr lang="ru-RU" baseline="0" dirty="0" smtClean="0"/>
              <a:t> нити закрываем импортом.</a:t>
            </a:r>
          </a:p>
          <a:p>
            <a:r>
              <a:rPr lang="ru-RU" dirty="0" smtClean="0"/>
              <a:t>По другим направлениям</a:t>
            </a:r>
            <a:r>
              <a:rPr lang="ru-RU" baseline="0" dirty="0" smtClean="0"/>
              <a:t> соотношение стоимости сырья к итоговой цене продукта глубокой переработки еще выше.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7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4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ситуацию по уже производимым продуктам. Тут работа ведется и будет </a:t>
            </a:r>
            <a:r>
              <a:rPr lang="ru-RU" baseline="0" dirty="0" err="1" smtClean="0"/>
              <a:t>вестить</a:t>
            </a:r>
            <a:r>
              <a:rPr lang="ru-RU" baseline="0" dirty="0" smtClean="0"/>
              <a:t> по двум направлениям</a:t>
            </a:r>
            <a:r>
              <a:rPr lang="en-US" baseline="0" dirty="0" smtClean="0"/>
              <a:t>: </a:t>
            </a: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Поиск экономически приемлемых способов увеличения производственной цепочки (увеличение глубины переработки сырья и повышение </a:t>
            </a:r>
            <a:r>
              <a:rPr lang="ru-RU" baseline="0" dirty="0" err="1" smtClean="0"/>
              <a:t>добавденной</a:t>
            </a:r>
            <a:r>
              <a:rPr lang="ru-RU" baseline="0" dirty="0" smtClean="0"/>
              <a:t> стоимости)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Сокращение производственных издержек (с привлечением региональных академических разработок, малых инновационных предприятий – пример с факелом Азота – есть решение)</a:t>
            </a:r>
          </a:p>
          <a:p>
            <a:pPr marL="0" indent="0">
              <a:buNone/>
            </a:pPr>
            <a:r>
              <a:rPr lang="ru-RU" baseline="0" dirty="0" smtClean="0"/>
              <a:t>Как быть с продуктами, которые мы еще не можем производить</a:t>
            </a:r>
            <a:r>
              <a:rPr lang="en-US" baseline="0" dirty="0" smtClean="0"/>
              <a:t>?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В части новой угольной генерации мы ожидаем новый положительный импульс за счет строительства технологических комплексов на угольных месторождениях. Яркий пример </a:t>
            </a:r>
            <a:r>
              <a:rPr lang="ru-RU" baseline="0" dirty="0" err="1" smtClean="0"/>
              <a:t>Караканский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энерготехнологического кластера на базе разреза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Караканский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-Западный» предусматривает: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угледобывающий комплекс, состоящий из угольного разреза мощностью 4 млн. тонн угля в год с возможностью расширения до 6 млн. тонн и шахты мощностью 4 млн. тонн угля в год,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перерабатывающий комплекс мощностью до 6 млн. тонн угля в год,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тепловую электростанцию мощностью до 45 Мвт,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завод по производству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термококса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транспортно-погрузочный комплекс мощностью до 10 млн. тонн в год.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2020 году планируется: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строительство и ввод в эксплуатацию завода по производству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термококса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методом частичной газификации угля;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строительство и ввод в эксплуатацию газотурбинной ТЭС мощностью 12 МВт, использующей в качестве топлива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низкопотенциальный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газ полученный в результате производства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термококса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шахтный метан;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проектирование, строительство и ввод в эксплуатацию завода по производству строительных материалов на базе отходов Комплекса по переработке угля и угольной ТЭЦ;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 и начало строительства завода по производству синтетического жидкого топлива.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Общий объем инвестиций в создание энерготехнологического Кластера оценивается в 27,2 млрд. рублей. На сегодняшний день фактически инвестировано порядка 6 млрд.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компания совместно с Кузбасским технопарком и ФГУП «Российский Федеральный ядерный центр  всероссийский НИИ экспериментальной физики» (г. Саров Нижегородской области) реализует два проекта.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глубокой переработке угля и получению электроэнергии на месте добычи топлива  разрезе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Караканский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-Западный».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- по созданию канатно-ленточного конвейера, который позволит отказаться при транспортировке добытого угля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БелАЗов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тем самым сэкономить дизельное топливо и снизить себестоимость продукции на 40%.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ряд весьма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интересных проектов по производству углеродных материалов (резиденты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сколково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угольной энергетике (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водоугольное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топливо), переработке отходов, промышленной безопасности (газоанализаторы)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из них здесь присутствуют.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58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0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FE0FA-739A-4DCB-A3D9-19D00B386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2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FE0FA-739A-4DCB-A3D9-19D00B386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90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FE0FA-739A-4DCB-A3D9-19D00B386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7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FE0FA-739A-4DCB-A3D9-19D00B386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Число резидентов увеличилось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В основном за счет вовлечения малых инновационных проектов на ранней стадии реализации.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59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Численность стабильная. </a:t>
            </a:r>
            <a:r>
              <a:rPr lang="ru-RU" dirty="0" err="1" smtClean="0"/>
              <a:t>Изменятеся</a:t>
            </a:r>
            <a:r>
              <a:rPr lang="ru-RU" dirty="0" smtClean="0"/>
              <a:t> структура.</a:t>
            </a:r>
            <a:r>
              <a:rPr lang="ru-RU" baseline="0" dirty="0" smtClean="0"/>
              <a:t> Сокращается занятость в коксохимии – за счет </a:t>
            </a:r>
            <a:r>
              <a:rPr lang="ru-RU" baseline="0" dirty="0" err="1" smtClean="0"/>
              <a:t>моденизации</a:t>
            </a:r>
            <a:r>
              <a:rPr lang="ru-RU" baseline="0" dirty="0" smtClean="0"/>
              <a:t> и химии. Растет занятость в других.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7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мы понимаем, что наиболее высокими темпами расти будет 3 линия </a:t>
            </a:r>
          </a:p>
          <a:p>
            <a:r>
              <a:rPr lang="ru-RU" dirty="0" smtClean="0"/>
              <a:t>Мощность</a:t>
            </a:r>
            <a:r>
              <a:rPr lang="ru-RU" baseline="0" dirty="0" smtClean="0"/>
              <a:t> только переработки </a:t>
            </a:r>
            <a:r>
              <a:rPr lang="ru-RU" baseline="0" dirty="0" err="1" smtClean="0"/>
              <a:t>золошлаковых</a:t>
            </a:r>
            <a:r>
              <a:rPr lang="ru-RU" baseline="0" dirty="0" smtClean="0"/>
              <a:t> отходов – 40 млрд. рублей. (1 млн. тонн сырья переработать)</a:t>
            </a:r>
          </a:p>
          <a:p>
            <a:r>
              <a:rPr lang="ru-RU" baseline="0" dirty="0" err="1" smtClean="0"/>
              <a:t>Суэк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спешелти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минералз</a:t>
            </a:r>
            <a:r>
              <a:rPr lang="ru-RU" baseline="0" dirty="0" smtClean="0"/>
              <a:t>. (эмираты, 40 тыс. рублей за тонну).</a:t>
            </a:r>
          </a:p>
          <a:p>
            <a:r>
              <a:rPr lang="ru-RU" baseline="0" dirty="0" smtClean="0"/>
              <a:t>Выработка 5 млн. на человека – по этому показателю в 5 лидеров из 25 </a:t>
            </a:r>
            <a:r>
              <a:rPr lang="ru-RU" baseline="0" dirty="0" err="1" smtClean="0"/>
              <a:t>итк</a:t>
            </a:r>
            <a:r>
              <a:rPr lang="ru-RU" baseline="0" dirty="0" smtClean="0"/>
              <a:t> мы входим все-таки. (после нефтехимии </a:t>
            </a:r>
            <a:r>
              <a:rPr lang="ru-RU" baseline="0" dirty="0" err="1" smtClean="0"/>
              <a:t>татарстана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башкортостана</a:t>
            </a:r>
            <a:r>
              <a:rPr lang="ru-RU" baseline="0" dirty="0" smtClean="0"/>
              <a:t> и некоторых </a:t>
            </a:r>
            <a:r>
              <a:rPr lang="ru-RU" baseline="0" dirty="0" err="1" smtClean="0"/>
              <a:t>фармкластеров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3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Кемеровским научным центром СО РАН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Институтом угля СО РАН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углехимии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химического материаловедения СО РАН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ФГБУН «Институт теплофизики им. С.С.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Кутателадзе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СО РАН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Учреждение РАН «Институт экологии человека» (г. Кемерово)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Кемеровский филиал «Институт вычислительных технологий» СО РАН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ФГБОУ ВПО «Кузбасский государственный технический университет»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КузГТУ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ФГБОУ ВПО «Сибирский государственный индустриальный университет»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СибГИУ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ФГБОУ ВПО "Кемеровский государственный университет"</a:t>
            </a:r>
            <a:r>
              <a:rPr lang="ru-RU" dirty="0" smtClean="0">
                <a:effectLst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Учреждение РАН «Институт экологии человека» (г. Кемерово)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5376-CEFB-4608-AA40-2087BC0203D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57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4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37 видов</a:t>
            </a:r>
            <a:r>
              <a:rPr lang="ru-RU" baseline="0" dirty="0" smtClean="0"/>
              <a:t> представленной продукции 23 (62%) уже производятся фактически.</a:t>
            </a:r>
          </a:p>
          <a:p>
            <a:r>
              <a:rPr lang="ru-RU" baseline="0" dirty="0" smtClean="0"/>
              <a:t>Недостаточно развиты технологии переработки отходов и производства углеродных материалов</a:t>
            </a:r>
          </a:p>
          <a:p>
            <a:r>
              <a:rPr lang="ru-RU" baseline="0" dirty="0" smtClean="0"/>
              <a:t>Цепочка производства химических продуктов неполная (полиамидные нити, </a:t>
            </a:r>
            <a:r>
              <a:rPr lang="ru-RU" baseline="0" dirty="0" err="1" smtClean="0"/>
              <a:t>техноволокно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)</a:t>
            </a:r>
          </a:p>
          <a:p>
            <a:r>
              <a:rPr lang="ru-RU" baseline="0" dirty="0" smtClean="0"/>
              <a:t>Как технологическая схема работает уже сейчас (с теми продуктами, что уже производятся)</a:t>
            </a:r>
            <a:endParaRPr lang="en-US" baseline="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4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В 2013 г. предприятия Компании произвели более 1 млн тонн аммиака, 2 млн тонн азотных продуктов и 112 тыс. тонн </a:t>
            </a:r>
            <a:r>
              <a:rPr lang="ru-RU" dirty="0" err="1" smtClean="0"/>
              <a:t>капролактама</a:t>
            </a:r>
            <a:r>
              <a:rPr lang="ru-RU" dirty="0" smtClean="0"/>
              <a:t>. Выручка, консолидированная в соответствии с МСФО, по итогам 2013 г. превысила 28 млрд. руб., EBITDA – 5,4 млрд. руб., рентабельность EBITDA составила 20%.</a:t>
            </a:r>
          </a:p>
          <a:p>
            <a:r>
              <a:rPr lang="ru-RU" dirty="0" smtClean="0"/>
              <a:t>Экспорт в 40 стран</a:t>
            </a:r>
          </a:p>
          <a:p>
            <a:r>
              <a:rPr lang="ru-RU" dirty="0" smtClean="0"/>
              <a:t>	Производит 1/3 общего объема </a:t>
            </a:r>
            <a:r>
              <a:rPr lang="ru-RU" dirty="0" err="1" smtClean="0"/>
              <a:t>капролактама</a:t>
            </a:r>
            <a:r>
              <a:rPr lang="ru-RU" dirty="0" smtClean="0"/>
              <a:t> в России и обеспечивает около 50% общероссийского экспорта продукта (годовой  выпуск </a:t>
            </a:r>
            <a:r>
              <a:rPr lang="ru-RU" dirty="0" err="1" smtClean="0"/>
              <a:t>капролактама</a:t>
            </a:r>
            <a:r>
              <a:rPr lang="ru-RU" dirty="0" smtClean="0"/>
              <a:t> составил- 112 477 тонн,</a:t>
            </a:r>
            <a:r>
              <a:rPr lang="ru-RU" baseline="0" dirty="0" smtClean="0"/>
              <a:t> 8 млрд. руб.</a:t>
            </a:r>
            <a:r>
              <a:rPr lang="ru-RU" dirty="0" smtClean="0"/>
              <a:t>)</a:t>
            </a:r>
          </a:p>
          <a:p>
            <a:r>
              <a:rPr lang="ru-RU" dirty="0" smtClean="0"/>
              <a:t>	Необходимо</a:t>
            </a:r>
            <a:r>
              <a:rPr lang="ru-RU" baseline="0" dirty="0" smtClean="0"/>
              <a:t> отметить, что капролактам, применяемый для дальнейшего производства текстильных и технических нитей, является самым дорогим и самым рентабельным продуктом СДС-Азот, стоимость одной тонны более 70 тысяч рублей.</a:t>
            </a:r>
          </a:p>
          <a:p>
            <a:r>
              <a:rPr lang="ru-RU" baseline="0" dirty="0" smtClean="0"/>
              <a:t>(именно поэтому при самом низком объеме производства – наиболее высокая доля в выручке).</a:t>
            </a:r>
          </a:p>
          <a:p>
            <a:r>
              <a:rPr lang="ru-RU" dirty="0" smtClean="0"/>
              <a:t>	Абсолютный лидер на российском рынке промышленного потребления аммиачной селитры (56% всех поставок аммиачной селитры промышленным потребителям на российском рынке)</a:t>
            </a:r>
          </a:p>
          <a:p>
            <a:r>
              <a:rPr lang="ru-RU" dirty="0" smtClean="0"/>
              <a:t>	Основной поставщик аммиачной селитры промышленного применения горнодобывающим предприятиям Сибири и Дальнего Востока с долей рынка в регионе около 85% (8 млрд. руб.)</a:t>
            </a:r>
          </a:p>
          <a:p>
            <a:r>
              <a:rPr lang="ru-RU" baseline="0" dirty="0" smtClean="0"/>
              <a:t>Цена тонны карбамида – 11 тыс. рублей за тонну</a:t>
            </a:r>
          </a:p>
          <a:p>
            <a:r>
              <a:rPr lang="ru-RU" baseline="0" dirty="0" smtClean="0"/>
              <a:t>Цена тонны аммиачной селитры –  8 тыс. рублей за тонну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3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4B61D-84CF-45E4-A3E5-FF0B1E83476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8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4CF46-CDB7-4886-8D69-299961FFE842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BCE3-08CF-4BE5-B3EA-7F44D93473A3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F3E-1E76-4EA5-A6B3-59539F5388BB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2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D269-5B0A-4EBE-A967-9D50DD07FE2A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4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37A-EDC5-4967-932B-5DF3380FF519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6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5908-91B9-44F6-9035-D85A4906CBC4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A5EB-05C2-4957-81DC-79812CD7FB16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D311-6BA6-4726-956D-B87CD8C7FF04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1AD7-0A7D-4690-8171-B850865794E1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0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6196-2BC0-4DF5-A1C8-7DE8B519CF22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776E-C3C6-49CF-8ED8-9CB931BBEB8E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8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2AC7355-348A-490B-9130-5E2106309E8E}" type="datetime1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images.yandex.ru/yandsearch?text=%D1%84%D0%BB%D0%B0%D0%B3%20%D0%B0%D0%B2%D1%81%D1%82%D1%80%D0%B0%D0%BB%D0%B8%D1%8F&amp;img_url=www.mforum.ru/img/_Australia_flagf.gif&amp;pos=7&amp;rpt=simage" TargetMode="External"/><Relationship Id="rId3" Type="http://schemas.openxmlformats.org/officeDocument/2006/relationships/hyperlink" Target="http://images.yandex.ru/yandsearch?text=%D0%B5%D0%B2%D1%80%D0%BE%D1%81%D0%BE%D1%8E%D0%B7&amp;img_url=www.rosconcert.com/ic/lenta.ru:8000/world/2004/02/24/sanctions/picture.jpg&amp;pos=0&amp;rpt=simage" TargetMode="External"/><Relationship Id="rId7" Type="http://schemas.openxmlformats.org/officeDocument/2006/relationships/hyperlink" Target="http://images.yandex.ru/yandsearch?text=%D1%84%D0%BB%D0%B0%D0%B3%20%D1%81%D1%88%D0%B0&amp;img_url=cs10226.vkontakte.ru/u142695732/150024458/x_fa467a17.jpg&amp;pos=7&amp;rpt=simage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hyperlink" Target="http://images.yandex.ru/yandsearch?text=%D1%84%D0%BB%D0%B0%D0%B3%20%D1%80%D0%BE%D1%81%D1%81%D0%B8%D1%8F&amp;img_url=www.stpeterline.com/Portals/0/img/flag%20%D1%80%D0%BE%D1%81%D1%81%D0%B8%D0%B8.gif&amp;pos=17&amp;rpt=simage" TargetMode="External"/><Relationship Id="rId5" Type="http://schemas.openxmlformats.org/officeDocument/2006/relationships/hyperlink" Target="http://images.yandex.ru/yandsearch?text=%D1%84%D0%BB%D0%B0%D0%B3%20%D0%BA%D0%B0%D0%BD%D0%B0%D0%B4%D0%B0&amp;img_url=upload.wikimedia.org/wikipedia/commons/thumb/c/cf/Flag_of_Canada.svg/800px-Flag_of_Canada.svg.png&amp;pos=19&amp;rpt=simage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images.yandex.ru/yandsearch?text=%D1%84%D0%BB%D0%B0%D0%B3%20%D0%BA%D0%B8%D1%82%D0%B0%D0%B9&amp;img_url=www.auswandern-info.com/images/China-Flagge-G.jpg&amp;pos=3&amp;rpt=simage" TargetMode="External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649764" y="1340768"/>
            <a:ext cx="7772400" cy="165618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КЛАСТЕР </a:t>
            </a:r>
            <a:br>
              <a:rPr lang="ru-RU" sz="3600" b="1" cap="small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ru-RU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«Комплексная переработка угля и техногенных отходов»</a:t>
            </a:r>
            <a:endParaRPr lang="ru-RU" sz="3600" b="1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Заголовок 14"/>
          <p:cNvSpPr txBox="1">
            <a:spLocks/>
          </p:cNvSpPr>
          <p:nvPr/>
        </p:nvSpPr>
        <p:spPr>
          <a:xfrm>
            <a:off x="683568" y="422108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ru-RU" sz="2800" cap="small" dirty="0" smtClean="0">
                <a:solidFill>
                  <a:schemeClr val="bg1"/>
                </a:solidFill>
                <a:latin typeface="Palatino Linotype" pitchFamily="18" charset="0"/>
              </a:rPr>
              <a:t>Обзор уровня развития</a:t>
            </a:r>
            <a:endParaRPr lang="ru-RU" sz="2800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2481" y="292722"/>
            <a:ext cx="158417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Химические продукты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292722"/>
            <a:ext cx="8682722" cy="5931107"/>
            <a:chOff x="213495" y="292722"/>
            <a:chExt cx="8682722" cy="593110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308304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Углеродные материалы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3495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Коксохимия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00022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Генерация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571380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Переработка отходов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83733" y="997981"/>
              <a:ext cx="1587913" cy="52258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dirty="0" smtClean="0"/>
                <a:t>Бензол-сырец</a:t>
              </a:r>
            </a:p>
            <a:p>
              <a:pPr algn="just"/>
              <a:r>
                <a:rPr lang="ru-RU" sz="1600" dirty="0" smtClean="0"/>
                <a:t>Синтез-бензол</a:t>
              </a:r>
            </a:p>
            <a:p>
              <a:pPr algn="just"/>
              <a:r>
                <a:rPr lang="ru-RU" sz="1600" dirty="0" smtClean="0"/>
                <a:t>Аммиак</a:t>
              </a:r>
            </a:p>
            <a:p>
              <a:pPr algn="just"/>
              <a:r>
                <a:rPr lang="ru-RU" sz="1600" dirty="0" smtClean="0"/>
                <a:t>Сульфат аммония</a:t>
              </a:r>
            </a:p>
            <a:p>
              <a:pPr algn="just"/>
              <a:r>
                <a:rPr lang="ru-RU" sz="1600" dirty="0" smtClean="0"/>
                <a:t>Карбамиды</a:t>
              </a:r>
            </a:p>
            <a:p>
              <a:pPr algn="just"/>
              <a:r>
                <a:rPr lang="ru-RU" sz="1600" dirty="0" smtClean="0"/>
                <a:t>Капролактам</a:t>
              </a:r>
            </a:p>
            <a:p>
              <a:pPr algn="just"/>
              <a:r>
                <a:rPr lang="ru-RU" sz="1600" dirty="0" smtClean="0"/>
                <a:t>Пропан-бутановая смесь</a:t>
              </a:r>
            </a:p>
            <a:p>
              <a:pPr algn="just"/>
              <a:r>
                <a:rPr lang="ru-RU" sz="1600" dirty="0" smtClean="0"/>
                <a:t>Технический водород</a:t>
              </a:r>
            </a:p>
            <a:p>
              <a:pPr algn="just"/>
              <a:r>
                <a:rPr lang="ru-RU" sz="1600" dirty="0" smtClean="0"/>
                <a:t>Мед. препараты</a:t>
              </a:r>
              <a:endParaRPr lang="ru-RU" sz="160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13495" y="988089"/>
              <a:ext cx="1587913" cy="52357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dirty="0" smtClean="0"/>
                <a:t>Мет. кокс</a:t>
              </a:r>
            </a:p>
            <a:p>
              <a:pPr algn="just"/>
              <a:r>
                <a:rPr lang="ru-RU" sz="1600" dirty="0" smtClean="0"/>
                <a:t>Коксовая мелочь</a:t>
              </a:r>
            </a:p>
            <a:p>
              <a:pPr algn="just"/>
              <a:r>
                <a:rPr lang="ru-RU" sz="1600" dirty="0" smtClean="0"/>
                <a:t>Коксовый газ</a:t>
              </a:r>
            </a:p>
            <a:p>
              <a:pPr algn="just"/>
              <a:r>
                <a:rPr lang="ru-RU" sz="1600" dirty="0" err="1" smtClean="0"/>
                <a:t>Каменноуг</a:t>
              </a:r>
              <a:r>
                <a:rPr lang="ru-RU" sz="1600" dirty="0" smtClean="0"/>
                <a:t>. смолы</a:t>
              </a:r>
            </a:p>
            <a:p>
              <a:pPr algn="just"/>
              <a:r>
                <a:rPr lang="ru-RU" sz="1600" dirty="0" smtClean="0"/>
                <a:t>Пеки</a:t>
              </a:r>
            </a:p>
            <a:p>
              <a:pPr algn="just"/>
              <a:r>
                <a:rPr lang="ru-RU" sz="1600" dirty="0" smtClean="0"/>
                <a:t>Игольчатый кокс</a:t>
              </a:r>
            </a:p>
            <a:p>
              <a:pPr algn="just"/>
              <a:r>
                <a:rPr lang="ru-RU" sz="1600" dirty="0" err="1" smtClean="0"/>
                <a:t>Термококс</a:t>
              </a:r>
              <a:endParaRPr lang="ru-RU" sz="1600" dirty="0" smtClean="0"/>
            </a:p>
            <a:p>
              <a:pPr algn="just"/>
              <a:r>
                <a:rPr lang="ru-RU" sz="1600" dirty="0" smtClean="0"/>
                <a:t>Толуол</a:t>
              </a:r>
            </a:p>
            <a:p>
              <a:pPr algn="just"/>
              <a:r>
                <a:rPr lang="ru-RU" sz="1600" dirty="0" smtClean="0"/>
                <a:t>Сольвент</a:t>
              </a:r>
            </a:p>
            <a:p>
              <a:pPr algn="just"/>
              <a:r>
                <a:rPr lang="ru-RU" sz="1600" dirty="0" smtClean="0"/>
                <a:t>Нафталин</a:t>
              </a:r>
            </a:p>
            <a:p>
              <a:pPr algn="just"/>
              <a:r>
                <a:rPr lang="ru-RU" sz="1600" dirty="0" smtClean="0"/>
                <a:t>Масла </a:t>
              </a:r>
              <a:r>
                <a:rPr lang="ru-RU" sz="1600" dirty="0" err="1" smtClean="0"/>
                <a:t>каменноуг</a:t>
              </a:r>
              <a:r>
                <a:rPr lang="ru-RU" sz="1600" dirty="0" smtClean="0"/>
                <a:t>.</a:t>
              </a:r>
            </a:p>
            <a:p>
              <a:pPr algn="just"/>
              <a:r>
                <a:rPr lang="ru-RU" sz="1600" dirty="0" smtClean="0"/>
                <a:t>Редкие газы (</a:t>
              </a:r>
              <a:r>
                <a:rPr lang="en-US" sz="1600" dirty="0" err="1"/>
                <a:t>KrXe</a:t>
              </a:r>
              <a:r>
                <a:rPr lang="en-US" sz="1600" dirty="0"/>
                <a:t>, </a:t>
              </a:r>
              <a:r>
                <a:rPr lang="en-US" sz="1600" dirty="0" err="1" smtClean="0"/>
                <a:t>HeNe</a:t>
              </a:r>
              <a:r>
                <a:rPr lang="ru-RU" sz="1600" dirty="0" smtClean="0"/>
                <a:t>)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553971" y="983298"/>
              <a:ext cx="1876278" cy="52405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dirty="0" smtClean="0"/>
                <a:t>Электро- и </a:t>
              </a:r>
              <a:r>
                <a:rPr lang="ru-RU" sz="1600" dirty="0" err="1" smtClean="0"/>
                <a:t>теплоэнергия</a:t>
              </a:r>
              <a:r>
                <a:rPr lang="ru-RU" sz="1600" dirty="0" smtClean="0"/>
                <a:t>, полученная с применением технологий</a:t>
              </a:r>
              <a:r>
                <a:rPr lang="en-US" sz="1600" dirty="0" smtClean="0"/>
                <a:t>:</a:t>
              </a:r>
              <a:endParaRPr lang="ru-RU" sz="1600" dirty="0" smtClean="0"/>
            </a:p>
            <a:p>
              <a:pPr algn="just"/>
              <a:r>
                <a:rPr lang="ru-RU" sz="1600" dirty="0" smtClean="0"/>
                <a:t>подземной газификации,</a:t>
              </a:r>
              <a:endParaRPr lang="ru-RU" sz="1600" dirty="0"/>
            </a:p>
            <a:p>
              <a:pPr algn="just"/>
              <a:r>
                <a:rPr lang="ru-RU" sz="1600" dirty="0"/>
                <a:t>сжигания в циркулярном кипящем </a:t>
              </a:r>
              <a:r>
                <a:rPr lang="ru-RU" sz="1600" dirty="0" smtClean="0"/>
                <a:t>слое,</a:t>
              </a:r>
              <a:endParaRPr lang="ru-RU" sz="1600" dirty="0"/>
            </a:p>
            <a:p>
              <a:pPr algn="just"/>
              <a:r>
                <a:rPr lang="ru-RU" sz="1600" dirty="0"/>
                <a:t>на </a:t>
              </a:r>
              <a:r>
                <a:rPr lang="ru-RU" sz="1600" dirty="0" err="1"/>
                <a:t>суперсверхкритичных</a:t>
              </a:r>
              <a:r>
                <a:rPr lang="ru-RU" sz="1600" dirty="0"/>
                <a:t> параметрах </a:t>
              </a:r>
              <a:r>
                <a:rPr lang="ru-RU" sz="1600" dirty="0" smtClean="0"/>
                <a:t>пара,</a:t>
              </a:r>
              <a:endParaRPr lang="ru-RU" sz="1600" dirty="0"/>
            </a:p>
            <a:p>
              <a:pPr algn="just"/>
              <a:r>
                <a:rPr lang="ru-RU" sz="1600" dirty="0" smtClean="0"/>
                <a:t>суспензионного </a:t>
              </a:r>
              <a:r>
                <a:rPr lang="ru-RU" sz="1600" dirty="0" err="1"/>
                <a:t>водоугольного</a:t>
              </a:r>
              <a:r>
                <a:rPr lang="ru-RU" sz="1600" dirty="0"/>
                <a:t> </a:t>
              </a:r>
              <a:r>
                <a:rPr lang="ru-RU" sz="1600" dirty="0" smtClean="0"/>
                <a:t>топлива,</a:t>
              </a:r>
              <a:endParaRPr lang="ru-RU" sz="1600" dirty="0"/>
            </a:p>
            <a:p>
              <a:pPr algn="just"/>
              <a:r>
                <a:rPr lang="ru-RU" sz="1600" dirty="0" smtClean="0"/>
                <a:t>малой </a:t>
              </a:r>
              <a:r>
                <a:rPr lang="ru-RU" sz="1600" dirty="0"/>
                <a:t>распределенной </a:t>
              </a:r>
              <a:r>
                <a:rPr lang="ru-RU" sz="1600" dirty="0" smtClean="0"/>
                <a:t>генерации</a:t>
              </a:r>
              <a:endParaRPr lang="ru-RU" sz="16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527456" y="988089"/>
              <a:ext cx="1672023" cy="52357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 smtClean="0"/>
                <a:t>Омега-сферы (7 сортов)</a:t>
              </a:r>
            </a:p>
            <a:p>
              <a:r>
                <a:rPr lang="ru-RU" sz="1600" dirty="0" smtClean="0"/>
                <a:t>Жаростойкая кладочная смесь </a:t>
              </a:r>
              <a:r>
                <a:rPr lang="ru-RU" sz="1600" dirty="0" err="1" smtClean="0"/>
                <a:t>Нефтепогл</a:t>
              </a:r>
              <a:r>
                <a:rPr lang="ru-RU" sz="1600" dirty="0" smtClean="0"/>
                <a:t>. сорбент</a:t>
              </a:r>
            </a:p>
            <a:p>
              <a:r>
                <a:rPr lang="ru-RU" sz="1600" dirty="0" err="1" smtClean="0"/>
                <a:t>Теплоизол</a:t>
              </a:r>
              <a:r>
                <a:rPr lang="ru-RU" sz="1600" dirty="0" smtClean="0"/>
                <a:t>. материалы</a:t>
              </a:r>
            </a:p>
            <a:p>
              <a:r>
                <a:rPr lang="ru-RU" sz="1600" dirty="0" smtClean="0"/>
                <a:t>Утилизация </a:t>
              </a:r>
              <a:r>
                <a:rPr lang="ru-RU" sz="1600" dirty="0" err="1" smtClean="0"/>
                <a:t>промстоков</a:t>
              </a:r>
              <a:r>
                <a:rPr lang="ru-RU" sz="1600" dirty="0" smtClean="0"/>
                <a:t>, осадков ГОС и угольных шламов с получением жидкого топлива</a:t>
              </a:r>
            </a:p>
            <a:p>
              <a:r>
                <a:rPr lang="ru-RU" sz="1600" dirty="0" smtClean="0"/>
                <a:t>Брикеты из угольных шламов</a:t>
              </a:r>
              <a:endParaRPr lang="ru-RU" sz="16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308304" y="997981"/>
              <a:ext cx="1587913" cy="33153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 smtClean="0"/>
                <a:t>Сорбенты для разделения газов</a:t>
              </a:r>
            </a:p>
            <a:p>
              <a:r>
                <a:rPr lang="ru-RU" sz="1600" dirty="0" smtClean="0"/>
                <a:t>Подложка для </a:t>
              </a:r>
              <a:r>
                <a:rPr lang="ru-RU" sz="1600" dirty="0" err="1" smtClean="0"/>
                <a:t>суперконденсаторов</a:t>
              </a:r>
              <a:r>
                <a:rPr lang="ru-RU" sz="1600" dirty="0" smtClean="0"/>
                <a:t> и аккумуляторов</a:t>
              </a:r>
            </a:p>
            <a:p>
              <a:r>
                <a:rPr lang="ru-RU" sz="1600" dirty="0" smtClean="0"/>
                <a:t>Углеродное волокно</a:t>
              </a:r>
            </a:p>
            <a:p>
              <a:r>
                <a:rPr lang="ru-RU" sz="1600" dirty="0" err="1" smtClean="0"/>
                <a:t>Нанотрубки</a:t>
              </a:r>
              <a:endParaRPr lang="ru-RU" sz="1600" dirty="0" smtClean="0"/>
            </a:p>
            <a:p>
              <a:r>
                <a:rPr lang="ru-RU" sz="1600" dirty="0" smtClean="0"/>
                <a:t>Пеки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38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3495" y="292722"/>
            <a:ext cx="8729981" cy="5936053"/>
            <a:chOff x="213495" y="292722"/>
            <a:chExt cx="8729981" cy="593605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308304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Углеродные материалы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3495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Коксохимия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00022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Генерация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571380" y="292722"/>
              <a:ext cx="1584176" cy="5760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Переработка отходов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83733" y="997981"/>
              <a:ext cx="1587913" cy="52258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Бензол-сырец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Синтез-бензол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Аммиак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Сульфат аммония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Карбамиды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Капролактам</a:t>
              </a:r>
            </a:p>
            <a:p>
              <a:pPr algn="just"/>
              <a:r>
                <a:rPr lang="ru-RU" sz="1600" dirty="0" smtClean="0"/>
                <a:t>Пропан-бутановая смесь</a:t>
              </a:r>
            </a:p>
            <a:p>
              <a:pPr algn="just"/>
              <a:r>
                <a:rPr lang="ru-RU" sz="1600" dirty="0" smtClean="0"/>
                <a:t>Технический водород</a:t>
              </a:r>
            </a:p>
            <a:p>
              <a:pPr algn="just"/>
              <a:r>
                <a:rPr lang="ru-RU" sz="1600" dirty="0" smtClean="0"/>
                <a:t>Мед. препараты</a:t>
              </a:r>
              <a:endParaRPr lang="ru-RU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3495" y="988089"/>
              <a:ext cx="1587913" cy="52357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 smtClean="0">
                  <a:solidFill>
                    <a:srgbClr val="FF0000"/>
                  </a:solidFill>
                </a:rPr>
                <a:t>Мет. кокс</a:t>
              </a:r>
            </a:p>
            <a:p>
              <a:pPr algn="just"/>
              <a:r>
                <a:rPr lang="ru-RU" sz="1600" b="1" dirty="0" smtClean="0">
                  <a:solidFill>
                    <a:srgbClr val="FF0000"/>
                  </a:solidFill>
                </a:rPr>
                <a:t>Коксовая мелочь</a:t>
              </a:r>
            </a:p>
            <a:p>
              <a:pPr algn="just"/>
              <a:r>
                <a:rPr lang="ru-RU" sz="1600" b="1" dirty="0" smtClean="0">
                  <a:solidFill>
                    <a:srgbClr val="FF0000"/>
                  </a:solidFill>
                </a:rPr>
                <a:t>Коксовый газ</a:t>
              </a:r>
            </a:p>
            <a:p>
              <a:pPr algn="just"/>
              <a:r>
                <a:rPr lang="ru-RU" sz="1600" b="1" dirty="0" err="1" smtClean="0">
                  <a:solidFill>
                    <a:srgbClr val="FF0000"/>
                  </a:solidFill>
                </a:rPr>
                <a:t>Каменноуг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. смолы</a:t>
              </a:r>
            </a:p>
            <a:p>
              <a:pPr algn="just"/>
              <a:r>
                <a:rPr lang="ru-RU" sz="1600" b="1" dirty="0" smtClean="0">
                  <a:solidFill>
                    <a:srgbClr val="FF0000"/>
                  </a:solidFill>
                </a:rPr>
                <a:t>Пеки</a:t>
              </a:r>
            </a:p>
            <a:p>
              <a:pPr algn="just"/>
              <a:r>
                <a:rPr lang="ru-RU" sz="1600" dirty="0" smtClean="0"/>
                <a:t>Игольчатый кокс</a:t>
              </a:r>
            </a:p>
            <a:p>
              <a:pPr algn="just"/>
              <a:r>
                <a:rPr lang="ru-RU" sz="1600" dirty="0" err="1" smtClean="0"/>
                <a:t>Термококс</a:t>
              </a:r>
              <a:endParaRPr lang="ru-RU" sz="1600" dirty="0" smtClean="0"/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Толуол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Сольвент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Нафталин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Масла </a:t>
              </a:r>
              <a:r>
                <a:rPr lang="ru-RU" sz="1600" b="1" dirty="0" err="1">
                  <a:solidFill>
                    <a:srgbClr val="FF0000"/>
                  </a:solidFill>
                </a:rPr>
                <a:t>каменноуг</a:t>
              </a:r>
              <a:r>
                <a:rPr lang="ru-RU" sz="1600" b="1" dirty="0">
                  <a:solidFill>
                    <a:srgbClr val="FF0000"/>
                  </a:solidFill>
                </a:rPr>
                <a:t>.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Редкие газы (</a:t>
              </a:r>
              <a:r>
                <a:rPr lang="en-US" sz="1600" b="1" dirty="0" err="1">
                  <a:solidFill>
                    <a:srgbClr val="FF0000"/>
                  </a:solidFill>
                </a:rPr>
                <a:t>KrXe</a:t>
              </a:r>
              <a:r>
                <a:rPr lang="en-US" sz="1600" b="1" dirty="0">
                  <a:solidFill>
                    <a:srgbClr val="FF0000"/>
                  </a:solidFill>
                </a:rPr>
                <a:t>, </a:t>
              </a:r>
              <a:r>
                <a:rPr lang="en-US" sz="1600" b="1" dirty="0" err="1">
                  <a:solidFill>
                    <a:srgbClr val="FF0000"/>
                  </a:solidFill>
                </a:rPr>
                <a:t>HeNe</a:t>
              </a:r>
              <a:r>
                <a:rPr lang="ru-RU" sz="16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53971" y="983298"/>
              <a:ext cx="1876278" cy="52405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dirty="0" smtClean="0"/>
                <a:t>Электро- и </a:t>
              </a:r>
              <a:r>
                <a:rPr lang="ru-RU" sz="1600" dirty="0" err="1" smtClean="0"/>
                <a:t>теплоэнергия</a:t>
              </a:r>
              <a:r>
                <a:rPr lang="ru-RU" sz="1600" dirty="0" smtClean="0"/>
                <a:t>, полученная с применением технологий</a:t>
              </a:r>
              <a:r>
                <a:rPr lang="en-US" sz="1600" dirty="0" smtClean="0"/>
                <a:t>:</a:t>
              </a:r>
              <a:endParaRPr lang="ru-RU" sz="1600" dirty="0" smtClean="0"/>
            </a:p>
            <a:p>
              <a:pPr algn="just"/>
              <a:r>
                <a:rPr lang="ru-RU" sz="1600" dirty="0" smtClean="0"/>
                <a:t>подземной газификации,</a:t>
              </a:r>
              <a:endParaRPr lang="ru-RU" sz="1600" dirty="0"/>
            </a:p>
            <a:p>
              <a:pPr algn="just"/>
              <a:r>
                <a:rPr lang="ru-RU" sz="1600" dirty="0"/>
                <a:t>сжигания в циркулярном кипящем </a:t>
              </a:r>
              <a:r>
                <a:rPr lang="ru-RU" sz="1600" dirty="0" smtClean="0"/>
                <a:t>слое,</a:t>
              </a:r>
              <a:endParaRPr lang="ru-RU" sz="1600" dirty="0"/>
            </a:p>
            <a:p>
              <a:pPr algn="just"/>
              <a:r>
                <a:rPr lang="ru-RU" sz="1600" dirty="0"/>
                <a:t>на </a:t>
              </a:r>
              <a:r>
                <a:rPr lang="ru-RU" sz="1600" dirty="0" err="1"/>
                <a:t>суперсверхкритичных</a:t>
              </a:r>
              <a:r>
                <a:rPr lang="ru-RU" sz="1600" dirty="0"/>
                <a:t> параметрах </a:t>
              </a:r>
              <a:r>
                <a:rPr lang="ru-RU" sz="1600" dirty="0" smtClean="0"/>
                <a:t>пара,</a:t>
              </a:r>
              <a:endParaRPr lang="ru-RU" sz="1600" dirty="0"/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суспензионного </a:t>
              </a:r>
              <a:r>
                <a:rPr lang="ru-RU" sz="1600" b="1" dirty="0" err="1">
                  <a:solidFill>
                    <a:srgbClr val="FF0000"/>
                  </a:solidFill>
                </a:rPr>
                <a:t>водоугольного</a:t>
              </a:r>
              <a:r>
                <a:rPr lang="ru-RU" sz="1600" b="1" dirty="0">
                  <a:solidFill>
                    <a:srgbClr val="FF0000"/>
                  </a:solidFill>
                </a:rPr>
                <a:t> топлива,</a:t>
              </a:r>
            </a:p>
            <a:p>
              <a:pPr algn="just"/>
              <a:r>
                <a:rPr lang="ru-RU" sz="1600" dirty="0"/>
                <a:t>малой распределенной генерации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533265" y="993035"/>
              <a:ext cx="1672023" cy="52357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Омега-сферы (7 сортов)</a:t>
              </a:r>
            </a:p>
            <a:p>
              <a:r>
                <a:rPr lang="ru-RU" sz="1600" dirty="0" smtClean="0"/>
                <a:t>Жаростойкая кладочная смесь </a:t>
              </a:r>
              <a:r>
                <a:rPr lang="ru-RU" sz="1600" b="1" dirty="0" err="1">
                  <a:solidFill>
                    <a:srgbClr val="FF0000"/>
                  </a:solidFill>
                </a:rPr>
                <a:t>Нефтепогл</a:t>
              </a:r>
              <a:r>
                <a:rPr lang="ru-RU" sz="1600" dirty="0" smtClean="0"/>
                <a:t>. </a:t>
              </a:r>
              <a:r>
                <a:rPr lang="ru-RU" sz="1600" b="1" dirty="0">
                  <a:solidFill>
                    <a:srgbClr val="FF0000"/>
                  </a:solidFill>
                </a:rPr>
                <a:t>сорбент</a:t>
              </a:r>
            </a:p>
            <a:p>
              <a:pPr algn="just"/>
              <a:r>
                <a:rPr lang="ru-RU" sz="1600" b="1" dirty="0" err="1">
                  <a:solidFill>
                    <a:srgbClr val="FF0000"/>
                  </a:solidFill>
                </a:rPr>
                <a:t>Теплоизол</a:t>
              </a:r>
              <a:r>
                <a:rPr lang="ru-RU" sz="1600" b="1" dirty="0">
                  <a:solidFill>
                    <a:srgbClr val="FF0000"/>
                  </a:solidFill>
                </a:rPr>
                <a:t>. материалы</a:t>
              </a:r>
            </a:p>
            <a:p>
              <a:r>
                <a:rPr lang="ru-RU" sz="1600" dirty="0" smtClean="0"/>
                <a:t>Утилизация </a:t>
              </a:r>
              <a:r>
                <a:rPr lang="ru-RU" sz="1600" dirty="0" err="1" smtClean="0"/>
                <a:t>промстоков</a:t>
              </a:r>
              <a:r>
                <a:rPr lang="ru-RU" sz="1600" dirty="0" smtClean="0"/>
                <a:t>, осадков ГОС и угольных шламов с получением жидкого топлива</a:t>
              </a:r>
            </a:p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Брикеты из угольных шламов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251288" y="993035"/>
              <a:ext cx="1692188" cy="34391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>
                  <a:solidFill>
                    <a:srgbClr val="FF0000"/>
                  </a:solidFill>
                </a:rPr>
                <a:t>Сорбенты для разделения газов</a:t>
              </a:r>
            </a:p>
            <a:p>
              <a:r>
                <a:rPr lang="ru-RU" sz="1600" dirty="0" smtClean="0"/>
                <a:t>Подложка для </a:t>
              </a:r>
              <a:r>
                <a:rPr lang="ru-RU" sz="1600" dirty="0" err="1" smtClean="0"/>
                <a:t>суперконденсаторов</a:t>
              </a:r>
              <a:r>
                <a:rPr lang="ru-RU" sz="1600" dirty="0" smtClean="0"/>
                <a:t> и аккумуляторов</a:t>
              </a:r>
            </a:p>
            <a:p>
              <a:r>
                <a:rPr lang="ru-RU" sz="1600" dirty="0" smtClean="0"/>
                <a:t>Углеродное волокно</a:t>
              </a:r>
            </a:p>
            <a:p>
              <a:r>
                <a:rPr lang="ru-RU" sz="1600" dirty="0" err="1" smtClean="0"/>
                <a:t>Нанотрубки</a:t>
              </a:r>
              <a:endParaRPr lang="ru-RU" sz="1600" dirty="0" smtClean="0"/>
            </a:p>
            <a:p>
              <a:r>
                <a:rPr lang="ru-RU" sz="1600" dirty="0" smtClean="0"/>
                <a:t>Пеки</a:t>
              </a:r>
              <a:endParaRPr lang="ru-RU" sz="1600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922481" y="292722"/>
            <a:ext cx="158417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Химические продукты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75092"/>
            <a:ext cx="8568952" cy="300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КОАО «Азот»  ООО «Азот-</a:t>
            </a:r>
            <a:r>
              <a:rPr lang="ru-RU" sz="1350" dirty="0" err="1"/>
              <a:t>Автотранс</a:t>
            </a:r>
            <a:r>
              <a:rPr lang="ru-RU" sz="1350" dirty="0"/>
              <a:t>»  ООО «Ангарский Азотно-туковый завод»  ЗАО «Капролактам-Кемерово»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212" y="1601551"/>
            <a:ext cx="187220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ПЕРСОНАЛ*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7000</a:t>
            </a:r>
          </a:p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7294" y="3579911"/>
            <a:ext cx="2111068" cy="263972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КАРБАМИД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533 000</a:t>
            </a:r>
          </a:p>
          <a:p>
            <a:pPr algn="ctr"/>
            <a:r>
              <a:rPr lang="ru-RU" dirty="0" smtClean="0"/>
              <a:t>тонн</a:t>
            </a:r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20,5 </a:t>
            </a:r>
            <a:r>
              <a:rPr lang="ru-RU" sz="2400" dirty="0">
                <a:solidFill>
                  <a:schemeClr val="accent1"/>
                </a:solidFill>
              </a:rPr>
              <a:t>%</a:t>
            </a:r>
          </a:p>
          <a:p>
            <a:pPr algn="ctr"/>
            <a:r>
              <a:rPr lang="ru-RU" dirty="0" smtClean="0"/>
              <a:t>выручки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30148" y="3316231"/>
            <a:ext cx="2985916" cy="290361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АММИАК</a:t>
            </a:r>
          </a:p>
          <a:p>
            <a:pPr algn="ctr"/>
            <a:r>
              <a:rPr lang="ru-RU" b="1" dirty="0" smtClean="0"/>
              <a:t>АММИАЧНАЯ СЕЛИТРА</a:t>
            </a:r>
          </a:p>
          <a:p>
            <a:pPr algn="ctr"/>
            <a:r>
              <a:rPr lang="ru-RU" b="1" dirty="0" smtClean="0"/>
              <a:t>СУЛЬФАТ АММОНИЯ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2 478 000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онн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212" y="3303295"/>
            <a:ext cx="2045320" cy="253701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КАПРОЛАКТАМ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112 477</a:t>
            </a:r>
          </a:p>
          <a:p>
            <a:pPr algn="ctr"/>
            <a:r>
              <a:rPr lang="ru-RU" dirty="0" smtClean="0"/>
              <a:t>тонн</a:t>
            </a:r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29 %</a:t>
            </a:r>
            <a:endParaRPr lang="ru-RU" sz="2400" dirty="0">
              <a:solidFill>
                <a:schemeClr val="accent1"/>
              </a:solidFill>
            </a:endParaRPr>
          </a:p>
          <a:p>
            <a:pPr algn="ctr"/>
            <a:r>
              <a:rPr lang="ru-RU" dirty="0" smtClean="0"/>
              <a:t>выручки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0740" y="1610489"/>
            <a:ext cx="1584176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ВЫРУЧКА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28 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лрд. руб.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27599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Здесь и далее данные</a:t>
            </a:r>
            <a:r>
              <a:rPr lang="en-US" sz="1400" dirty="0" smtClean="0"/>
              <a:t>: </a:t>
            </a:r>
            <a:r>
              <a:rPr lang="ru-RU" sz="1400" dirty="0" smtClean="0"/>
              <a:t>годовая отчетность ОАО «СДС Азот» по итогам 2013 года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76" y="343154"/>
            <a:ext cx="2499056" cy="58311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90380" y="2924944"/>
            <a:ext cx="80648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660232" y="1610489"/>
            <a:ext cx="187220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40</a:t>
            </a:r>
          </a:p>
          <a:p>
            <a:pPr algn="ctr"/>
            <a:r>
              <a:rPr lang="ru-RU" dirty="0" smtClean="0"/>
              <a:t>стран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1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81" y="3480064"/>
            <a:ext cx="2656090" cy="253701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КОКС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2 552 400</a:t>
            </a:r>
          </a:p>
          <a:p>
            <a:pPr algn="ctr"/>
            <a:r>
              <a:rPr lang="ru-RU" dirty="0" smtClean="0"/>
              <a:t>тонн</a:t>
            </a:r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14 %</a:t>
            </a:r>
            <a:endParaRPr lang="ru-RU" sz="2400" dirty="0">
              <a:solidFill>
                <a:schemeClr val="accent1"/>
              </a:solidFill>
            </a:endParaRPr>
          </a:p>
          <a:p>
            <a:pPr algn="ctr"/>
            <a:r>
              <a:rPr lang="ru-RU" dirty="0" smtClean="0"/>
              <a:t>российских поставок (за исключением внутрихолдинговых)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340" y="3266860"/>
            <a:ext cx="2045320" cy="183347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СМОЛА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106 800</a:t>
            </a:r>
          </a:p>
          <a:p>
            <a:pPr algn="ctr"/>
            <a:r>
              <a:rPr lang="ru-RU" dirty="0" smtClean="0"/>
              <a:t>тонн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3762" y="3269543"/>
            <a:ext cx="2137116" cy="183079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БЕНЗОЛ (сырой)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35 400</a:t>
            </a:r>
          </a:p>
          <a:p>
            <a:pPr algn="ctr"/>
            <a:r>
              <a:rPr lang="ru-RU" dirty="0" smtClean="0"/>
              <a:t>тонн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1268760"/>
            <a:ext cx="1584176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ВЫРУЧКА*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20,13 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лрд. руб.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2001"/>
            <a:ext cx="581025" cy="58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8889" y="452458"/>
            <a:ext cx="175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</a:rPr>
              <a:t>ОАО КОКС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6322" y="1268760"/>
            <a:ext cx="187220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ПЕРСОНАЛ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2600</a:t>
            </a:r>
          </a:p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27599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Здесь и далее данные</a:t>
            </a:r>
            <a:r>
              <a:rPr lang="en-US" sz="1400" dirty="0" smtClean="0"/>
              <a:t>: </a:t>
            </a:r>
            <a:r>
              <a:rPr lang="ru-RU" sz="1400" dirty="0" smtClean="0"/>
              <a:t>годовая отчетность ОАО «КОКС» по итогам 2013 года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1268760"/>
            <a:ext cx="187220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25%</a:t>
            </a:r>
          </a:p>
          <a:p>
            <a:pPr algn="ctr"/>
            <a:r>
              <a:rPr lang="ru-RU" dirty="0" smtClean="0"/>
              <a:t>кокса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9552" y="2780928"/>
            <a:ext cx="80648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208"/>
            <a:ext cx="8784976" cy="61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8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04664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УГОЛЬ - начало цепочки по формированию ПРОДУКЦИИ С ВЫСОКОЙ ДОБАВЛЕННОЙ СТОИМОСТЬЮ.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77281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 кг. антрацита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851211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 кг.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глеродного сорбента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3790203"/>
            <a:ext cx="2448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3790203"/>
            <a:ext cx="2952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4293096"/>
            <a:ext cx="2304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</a:t>
            </a:r>
          </a:p>
          <a:p>
            <a:pPr algn="ctr"/>
            <a:r>
              <a:rPr lang="ru-RU" b="1" dirty="0" smtClean="0"/>
              <a:t>=</a:t>
            </a:r>
          </a:p>
          <a:p>
            <a:pPr algn="ctr"/>
            <a:r>
              <a:rPr lang="ru-RU" sz="4000" b="1" dirty="0" smtClean="0"/>
              <a:t>7 </a:t>
            </a:r>
            <a:r>
              <a:rPr lang="ru-RU" b="1" dirty="0" smtClean="0"/>
              <a:t>рублей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04148" y="4293096"/>
            <a:ext cx="2304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</a:t>
            </a:r>
          </a:p>
          <a:p>
            <a:pPr algn="ctr"/>
            <a:r>
              <a:rPr lang="ru-RU" b="1" dirty="0" smtClean="0"/>
              <a:t>=</a:t>
            </a:r>
          </a:p>
          <a:p>
            <a:pPr algn="ctr"/>
            <a:r>
              <a:rPr lang="ru-RU" sz="4000" b="1" dirty="0" smtClean="0"/>
              <a:t>3000</a:t>
            </a:r>
            <a:r>
              <a:rPr lang="ru-RU" b="1" dirty="0" smtClean="0"/>
              <a:t>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54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1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8352928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УГЛЕХИМИЧЕСКАЯ  ОТРАСЛЬ - ЭТО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НОВЫЙ  ВИД ЭКОНОМИЧЕСКОЙ ДЕЯТЕЛЬНОСТИ В РОССИИ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7672"/>
            <a:ext cx="7602068" cy="4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922"/>
            <a:ext cx="7987572" cy="63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Неэффективность </a:t>
            </a:r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перевозки 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угля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175095"/>
            <a:ext cx="79875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Структура себестоимости продаж угля</a:t>
            </a:r>
            <a:endParaRPr lang="ru-RU" sz="18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050" name="Picture 2" descr="http://l-userpic.livejournal.com/106656282/30389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5" y="1639087"/>
            <a:ext cx="432048" cy="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-userpic.livejournal.com/106656282/30389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5" y="2585570"/>
            <a:ext cx="432048" cy="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l-userpic.livejournal.com/106656282/30389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5" y="3431262"/>
            <a:ext cx="432048" cy="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-userpic.livejournal.com/106656282/30389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5" y="4459980"/>
            <a:ext cx="432048" cy="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-userpic.livejournal.com/106656282/30389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5" y="5488698"/>
            <a:ext cx="432048" cy="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4050" y="1574011"/>
            <a:ext cx="23022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30%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бесполезный груз (зола, вода)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491909"/>
            <a:ext cx="21206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48%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стоимости угля - тариф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3616" y="3369956"/>
            <a:ext cx="2209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5000-6500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км – до ближайших портов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7797" y="4175657"/>
            <a:ext cx="2620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2,5-4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раза – планируемый рост тарифов РЖД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2235" y="5425802"/>
            <a:ext cx="212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ВТО – унификация тарифов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44591"/>
              </p:ext>
            </p:extLst>
          </p:nvPr>
        </p:nvGraphicFramePr>
        <p:xfrm>
          <a:off x="596742" y="1809176"/>
          <a:ext cx="3792580" cy="420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69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ДРУГИЕ  ОГРАНИЧЕНИЯ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71872" y="1624469"/>
            <a:ext cx="8253264" cy="41764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r>
              <a:rPr lang="ru-RU" sz="2400" b="1" dirty="0" smtClean="0">
                <a:latin typeface="Palatino Linotype" pitchFamily="18" charset="0"/>
              </a:rPr>
              <a:t>НАСЫЩЕННОСТЬ ВНУТРЕННЕГО РЫНКА</a:t>
            </a:r>
          </a:p>
          <a:p>
            <a:pPr>
              <a:buClr>
                <a:srgbClr val="C00000"/>
              </a:buClr>
              <a:buSzPct val="200000"/>
              <a:buNone/>
            </a:pP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</a:rPr>
              <a:t>межтопливная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 конкуренция с природным газом</a:t>
            </a:r>
          </a:p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endParaRPr lang="ru-RU" sz="2400" b="1" dirty="0" smtClean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r>
              <a:rPr lang="ru-RU" sz="2400" b="1" dirty="0" smtClean="0">
                <a:latin typeface="Palatino Linotype" pitchFamily="18" charset="0"/>
              </a:rPr>
              <a:t>УХУДШЕНИЕ УСЛОВИЙ РАЗРАБОТКИ</a:t>
            </a:r>
          </a:p>
          <a:p>
            <a:pPr>
              <a:buClr>
                <a:srgbClr val="C00000"/>
              </a:buClr>
              <a:buSzPct val="200000"/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вопрос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сохранения здоровья и жизни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шахтеров</a:t>
            </a:r>
            <a:endParaRPr lang="ru-RU" sz="2400" b="1" dirty="0" smtClean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SzPct val="200000"/>
              <a:buNone/>
            </a:pPr>
            <a:endParaRPr lang="ru-RU" sz="2400" b="1" dirty="0" smtClean="0">
              <a:latin typeface="Palatino Linotype" pitchFamily="18" charset="0"/>
            </a:endParaRPr>
          </a:p>
          <a:p>
            <a:pPr algn="just"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r>
              <a:rPr lang="ru-RU" sz="2400" b="1" dirty="0" smtClean="0">
                <a:latin typeface="Palatino Linotype" pitchFamily="18" charset="0"/>
              </a:rPr>
              <a:t>ЭКОЛОГИЧЕСКИЕ ОГРАНИЧЕНИЯ</a:t>
            </a:r>
          </a:p>
          <a:p>
            <a:pPr>
              <a:buClr>
                <a:srgbClr val="C00000"/>
              </a:buClr>
              <a:buSzPct val="200000"/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97,2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%  всех отходов поступают от угольной промышленности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22249"/>
              </p:ext>
            </p:extLst>
          </p:nvPr>
        </p:nvGraphicFramePr>
        <p:xfrm>
          <a:off x="395536" y="1475664"/>
          <a:ext cx="8496944" cy="461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87572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Э</a:t>
            </a:r>
            <a:r>
              <a:rPr lang="ru-RU" sz="16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нергетический </a:t>
            </a:r>
            <a:r>
              <a:rPr lang="ru-RU" sz="16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уголь, долларов </a:t>
            </a:r>
            <a:r>
              <a:rPr lang="ru-RU" sz="16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США/тонна (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FOB Australia)</a:t>
            </a:r>
            <a:r>
              <a:rPr lang="ru-RU" sz="16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/>
            </a:r>
            <a:br>
              <a:rPr lang="ru-RU" sz="16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</a:br>
            <a:endParaRPr lang="ru-RU" sz="16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D77-2C0D-46D8-BBAB-83510DF5A19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221088"/>
            <a:ext cx="40324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Каждая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пятая тонна энергетического угля на мировом рынке продается ниже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33632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06640" cy="8915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Экстенсивный  путь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1970" r="1510" b="17268"/>
          <a:stretch>
            <a:fillRect/>
          </a:stretch>
        </p:blipFill>
        <p:spPr bwMode="auto">
          <a:xfrm>
            <a:off x="714348" y="1285860"/>
            <a:ext cx="77788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67440"/>
            <a:ext cx="8229600" cy="768148"/>
          </a:xfrm>
        </p:spPr>
        <p:txBody>
          <a:bodyPr>
            <a:normAutofit/>
          </a:bodyPr>
          <a:lstStyle/>
          <a:p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Планируемое увеличение угледобычи РФ в 2030 году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868445"/>
              </p:ext>
            </p:extLst>
          </p:nvPr>
        </p:nvGraphicFramePr>
        <p:xfrm>
          <a:off x="551248" y="1323621"/>
          <a:ext cx="3895724" cy="37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31232"/>
              </p:ext>
            </p:extLst>
          </p:nvPr>
        </p:nvGraphicFramePr>
        <p:xfrm>
          <a:off x="4612541" y="1270769"/>
          <a:ext cx="4043362" cy="38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10367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Экстенсивный </a:t>
            </a:r>
            <a:r>
              <a:rPr lang="ru-RU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путь развития угольной промышленности практически исчерпал себя. </a:t>
            </a:r>
          </a:p>
          <a:p>
            <a:pPr algn="just"/>
            <a:r>
              <a:rPr lang="ru-RU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Чтобы </a:t>
            </a:r>
            <a:r>
              <a:rPr lang="ru-RU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увеличивать в России добычу угля, необходимо выводить УГОЛЬ в качестве БАЗОВОГО КОМПОНЕНТА на НОВЫЕ РЫНКИ: химических продуктов, углеродных и композитных материалов. </a:t>
            </a:r>
          </a:p>
          <a:p>
            <a:endParaRPr lang="ru-RU" b="1" dirty="0">
              <a:latin typeface="Palatino Linotyp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6519" y="3174382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РФ </a:t>
            </a:r>
          </a:p>
          <a:p>
            <a:pPr algn="ctr"/>
            <a:r>
              <a:rPr lang="ru-RU" b="1" dirty="0" smtClean="0"/>
              <a:t>(другие регионы)</a:t>
            </a:r>
            <a:endParaRPr lang="ru-RU" b="1" dirty="0"/>
          </a:p>
        </p:txBody>
      </p:sp>
      <p:sp>
        <p:nvSpPr>
          <p:cNvPr id="47" name="Стрелка влево 46"/>
          <p:cNvSpPr/>
          <p:nvPr/>
        </p:nvSpPr>
        <p:spPr>
          <a:xfrm>
            <a:off x="3593592" y="3429000"/>
            <a:ext cx="47834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3" name="Равно 12"/>
          <p:cNvSpPr/>
          <p:nvPr/>
        </p:nvSpPr>
        <p:spPr>
          <a:xfrm>
            <a:off x="4619498" y="770189"/>
            <a:ext cx="500066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2072" r="3660" b="18508"/>
          <a:stretch>
            <a:fillRect/>
          </a:stretch>
        </p:blipFill>
        <p:spPr bwMode="auto">
          <a:xfrm>
            <a:off x="1071538" y="1643050"/>
            <a:ext cx="72721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47664" y="476672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Интенсивный путь развития </a:t>
            </a:r>
          </a:p>
          <a:p>
            <a:pPr algn="ctr"/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+mj-ea"/>
              <a:cs typeface="+mj-cs"/>
            </a:endParaRPr>
          </a:p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УГЛЕХИМИЯ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олитическая карта мира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857224" y="1857364"/>
            <a:ext cx="7395713" cy="374716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>
            <a:off x="5214942" y="1071546"/>
            <a:ext cx="2857520" cy="3214711"/>
          </a:xfrm>
          <a:custGeom>
            <a:avLst/>
            <a:gdLst>
              <a:gd name="connsiteX0" fmla="*/ 2008496 w 2727278"/>
              <a:gd name="connsiteY0" fmla="*/ 3100316 h 3100316"/>
              <a:gd name="connsiteX1" fmla="*/ 2458872 w 2727278"/>
              <a:gd name="connsiteY1" fmla="*/ 1571767 h 3100316"/>
              <a:gd name="connsiteX2" fmla="*/ 398060 w 2727278"/>
              <a:gd name="connsiteY2" fmla="*/ 247934 h 3100316"/>
              <a:gd name="connsiteX3" fmla="*/ 70514 w 2727278"/>
              <a:gd name="connsiteY3" fmla="*/ 84161 h 3100316"/>
              <a:gd name="connsiteX4" fmla="*/ 70514 w 2727278"/>
              <a:gd name="connsiteY4" fmla="*/ 84161 h 310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278" h="3100316">
                <a:moveTo>
                  <a:pt x="2008496" y="3100316"/>
                </a:moveTo>
                <a:cubicBezTo>
                  <a:pt x="2367887" y="2573740"/>
                  <a:pt x="2727278" y="2047164"/>
                  <a:pt x="2458872" y="1571767"/>
                </a:cubicBezTo>
                <a:cubicBezTo>
                  <a:pt x="2190466" y="1096370"/>
                  <a:pt x="796120" y="495868"/>
                  <a:pt x="398060" y="247934"/>
                </a:cubicBezTo>
                <a:cubicBezTo>
                  <a:pt x="0" y="0"/>
                  <a:pt x="70514" y="84161"/>
                  <a:pt x="70514" y="84161"/>
                </a:cubicBezTo>
                <a:lnTo>
                  <a:pt x="70514" y="8416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714876" y="1000108"/>
            <a:ext cx="1714512" cy="2071702"/>
          </a:xfrm>
          <a:custGeom>
            <a:avLst/>
            <a:gdLst>
              <a:gd name="connsiteX0" fmla="*/ 1517175 w 1517175"/>
              <a:gd name="connsiteY0" fmla="*/ 1674125 h 1674125"/>
              <a:gd name="connsiteX1" fmla="*/ 1271516 w 1517175"/>
              <a:gd name="connsiteY1" fmla="*/ 923498 h 1674125"/>
              <a:gd name="connsiteX2" fmla="*/ 179695 w 1517175"/>
              <a:gd name="connsiteY2" fmla="*/ 131928 h 1674125"/>
              <a:gd name="connsiteX3" fmla="*/ 193343 w 1517175"/>
              <a:gd name="connsiteY3" fmla="*/ 131928 h 1674125"/>
              <a:gd name="connsiteX4" fmla="*/ 193343 w 1517175"/>
              <a:gd name="connsiteY4" fmla="*/ 131928 h 1674125"/>
              <a:gd name="connsiteX5" fmla="*/ 179695 w 1517175"/>
              <a:gd name="connsiteY5" fmla="*/ 131928 h 16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175" h="1674125">
                <a:moveTo>
                  <a:pt x="1517175" y="1674125"/>
                </a:moveTo>
                <a:cubicBezTo>
                  <a:pt x="1505802" y="1427328"/>
                  <a:pt x="1494429" y="1180531"/>
                  <a:pt x="1271516" y="923498"/>
                </a:cubicBezTo>
                <a:cubicBezTo>
                  <a:pt x="1048603" y="666465"/>
                  <a:pt x="359390" y="263856"/>
                  <a:pt x="179695" y="131928"/>
                </a:cubicBezTo>
                <a:cubicBezTo>
                  <a:pt x="0" y="0"/>
                  <a:pt x="193343" y="131928"/>
                  <a:pt x="193343" y="131928"/>
                </a:cubicBezTo>
                <a:lnTo>
                  <a:pt x="193343" y="131928"/>
                </a:lnTo>
                <a:lnTo>
                  <a:pt x="179695" y="131928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714876" y="1285861"/>
            <a:ext cx="1214446" cy="1071570"/>
          </a:xfrm>
          <a:custGeom>
            <a:avLst/>
            <a:gdLst>
              <a:gd name="connsiteX0" fmla="*/ 1282890 w 1282890"/>
              <a:gd name="connsiteY0" fmla="*/ 1050877 h 1050877"/>
              <a:gd name="connsiteX1" fmla="*/ 955343 w 1282890"/>
              <a:gd name="connsiteY1" fmla="*/ 655092 h 1050877"/>
              <a:gd name="connsiteX2" fmla="*/ 0 w 1282890"/>
              <a:gd name="connsiteY2" fmla="*/ 0 h 1050877"/>
              <a:gd name="connsiteX3" fmla="*/ 0 w 1282890"/>
              <a:gd name="connsiteY3" fmla="*/ 0 h 1050877"/>
              <a:gd name="connsiteX4" fmla="*/ 0 w 1282890"/>
              <a:gd name="connsiteY4" fmla="*/ 0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890" h="1050877">
                <a:moveTo>
                  <a:pt x="1282890" y="1050877"/>
                </a:moveTo>
                <a:cubicBezTo>
                  <a:pt x="1226024" y="940557"/>
                  <a:pt x="1169158" y="830238"/>
                  <a:pt x="955343" y="655092"/>
                </a:cubicBezTo>
                <a:cubicBezTo>
                  <a:pt x="741528" y="479946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998561" y="1357299"/>
            <a:ext cx="2930497" cy="1428760"/>
          </a:xfrm>
          <a:custGeom>
            <a:avLst/>
            <a:gdLst>
              <a:gd name="connsiteX0" fmla="*/ 1567218 w 3682621"/>
              <a:gd name="connsiteY0" fmla="*/ 2006221 h 2006221"/>
              <a:gd name="connsiteX1" fmla="*/ 352567 w 3682621"/>
              <a:gd name="connsiteY1" fmla="*/ 1064525 h 2006221"/>
              <a:gd name="connsiteX2" fmla="*/ 3682621 w 3682621"/>
              <a:gd name="connsiteY2" fmla="*/ 0 h 2006221"/>
              <a:gd name="connsiteX3" fmla="*/ 3682621 w 3682621"/>
              <a:gd name="connsiteY3" fmla="*/ 0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2621" h="2006221">
                <a:moveTo>
                  <a:pt x="1567218" y="2006221"/>
                </a:moveTo>
                <a:cubicBezTo>
                  <a:pt x="783609" y="1702558"/>
                  <a:pt x="0" y="1398895"/>
                  <a:pt x="352567" y="1064525"/>
                </a:cubicBezTo>
                <a:cubicBezTo>
                  <a:pt x="705134" y="730155"/>
                  <a:pt x="3682621" y="0"/>
                  <a:pt x="3682621" y="0"/>
                </a:cubicBezTo>
                <a:lnTo>
                  <a:pt x="3682621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354238" y="1357298"/>
            <a:ext cx="2074886" cy="1071571"/>
          </a:xfrm>
          <a:custGeom>
            <a:avLst/>
            <a:gdLst>
              <a:gd name="connsiteX0" fmla="*/ 484496 w 2326944"/>
              <a:gd name="connsiteY0" fmla="*/ 1446663 h 1446663"/>
              <a:gd name="connsiteX1" fmla="*/ 307075 w 2326944"/>
              <a:gd name="connsiteY1" fmla="*/ 805218 h 1446663"/>
              <a:gd name="connsiteX2" fmla="*/ 2326944 w 2326944"/>
              <a:gd name="connsiteY2" fmla="*/ 0 h 1446663"/>
              <a:gd name="connsiteX3" fmla="*/ 2326944 w 2326944"/>
              <a:gd name="connsiteY3" fmla="*/ 0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6944" h="1446663">
                <a:moveTo>
                  <a:pt x="484496" y="1446663"/>
                </a:moveTo>
                <a:cubicBezTo>
                  <a:pt x="242248" y="1246495"/>
                  <a:pt x="0" y="1046328"/>
                  <a:pt x="307075" y="805218"/>
                </a:cubicBezTo>
                <a:cubicBezTo>
                  <a:pt x="614150" y="564108"/>
                  <a:pt x="2326944" y="0"/>
                  <a:pt x="2326944" y="0"/>
                </a:cubicBezTo>
                <a:lnTo>
                  <a:pt x="2326944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4572000" y="1214423"/>
            <a:ext cx="142876" cy="1357322"/>
          </a:xfrm>
          <a:custGeom>
            <a:avLst/>
            <a:gdLst>
              <a:gd name="connsiteX0" fmla="*/ 295701 w 350292"/>
              <a:gd name="connsiteY0" fmla="*/ 1658203 h 1658203"/>
              <a:gd name="connsiteX1" fmla="*/ 309349 w 350292"/>
              <a:gd name="connsiteY1" fmla="*/ 880281 h 1658203"/>
              <a:gd name="connsiteX2" fmla="*/ 50042 w 350292"/>
              <a:gd name="connsiteY2" fmla="*/ 129654 h 1658203"/>
              <a:gd name="connsiteX3" fmla="*/ 9098 w 350292"/>
              <a:gd name="connsiteY3" fmla="*/ 102358 h 16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292" h="1658203">
                <a:moveTo>
                  <a:pt x="295701" y="1658203"/>
                </a:moveTo>
                <a:cubicBezTo>
                  <a:pt x="322996" y="1396621"/>
                  <a:pt x="350292" y="1135039"/>
                  <a:pt x="309349" y="880281"/>
                </a:cubicBezTo>
                <a:cubicBezTo>
                  <a:pt x="268406" y="625523"/>
                  <a:pt x="100084" y="259308"/>
                  <a:pt x="50042" y="129654"/>
                </a:cubicBezTo>
                <a:cubicBezTo>
                  <a:pt x="0" y="0"/>
                  <a:pt x="4549" y="51179"/>
                  <a:pt x="9098" y="102358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71538" y="928670"/>
            <a:ext cx="742955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УГЛЕХИМИЧЕСКИЕ КЛАСТЕРЫ МИРА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14348" y="564357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ЭТО СПОСОБ СНИЖЕНИЯ ЗАВИСИМОСТИ ОТ НЕФТИ И ПРИРОДНОГО ГАЗА</a:t>
            </a:r>
          </a:p>
        </p:txBody>
      </p:sp>
      <p:pic>
        <p:nvPicPr>
          <p:cNvPr id="48" name="Рисунок 47" descr="http://im7-tub-ru.yandex.net/i?id=489441597-69-7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14554"/>
            <a:ext cx="9481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im8-tub-ru.yandex.net/i?id=354691341-41-7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928802"/>
            <a:ext cx="1071570" cy="6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://im8-tub-ru.yandex.net/i?id=341678732-56-72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2571744"/>
            <a:ext cx="989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im6-tub-ru.yandex.net/i?id=110205859-64-72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928934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im3-tub-ru.yandex.net/i?id=466502475-71-72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2143116"/>
            <a:ext cx="857256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im5-tub-ru.yandex.net/i?id=36057409-18-72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2264" y="3929066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92696"/>
            <a:ext cx="831641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установка по подземной газификации угля и переводу полученного синтез-газа в жидкое топливо, Австралия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63FF-B106-4B15-B28C-5436B6EDECE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3" name="Рисунок 12" descr="http://industrial-photography.com.au/wp-content/uploads/2011/08/LINC_Energy-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00" y="2060848"/>
            <a:ext cx="4063279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kharitonova-oi\Documents\Угольные технологии\Линк энерджи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6449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5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25144" y="692696"/>
            <a:ext cx="7833744" cy="7604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Завод по сжижению угля, Китай, </a:t>
            </a:r>
            <a:r>
              <a:rPr lang="en-US" sz="2000" b="1" cap="small" dirty="0" err="1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Shenhua</a:t>
            </a:r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 Group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63FF-B106-4B15-B28C-5436B6EDECE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1" y="1628800"/>
            <a:ext cx="864349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2208" y="807815"/>
            <a:ext cx="7715200" cy="7604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Завод наземной газификации угля,</a:t>
            </a:r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Great Plains Synfuels Plant, США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63FF-B106-4B15-B28C-5436B6EDECE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1" name="Рисунок 10" descr="http://www.earthmagazine.org/sites/earthmagazine.org/files/1324689376/i-1a7-7d9-4-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7774"/>
            <a:ext cx="6120680" cy="430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earthmagazine.org/sites/earthmagazine.org/files/1324689376/i-1a5-7d9-4-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77775"/>
            <a:ext cx="2757819" cy="4303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5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668308"/>
            <a:ext cx="7715200" cy="76042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Чистые технологии сжигания угля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63FF-B106-4B15-B28C-5436B6EDECE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1" name="Рисунок 10" descr="C:\Users\kharitonova-oi\AppData\Local\Microsoft\Windows\Temporary Internet Files\Content.Word\тильбер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9" y="1709519"/>
            <a:ext cx="4727678" cy="222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E:\Didcot_A_Power_Station_didco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1702713"/>
            <a:ext cx="3635896" cy="223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E:\Aberthaw-Power-Station-U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9791"/>
            <a:ext cx="4792345" cy="199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kharitonova-oi\Pictures\JEA 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559791"/>
            <a:ext cx="3707904" cy="1996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84576" y="4005064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alatino Linotype" pitchFamily="18" charset="0"/>
              </a:rPr>
              <a:t>JEA </a:t>
            </a:r>
            <a:r>
              <a:rPr lang="en-US" sz="1600" dirty="0" err="1">
                <a:latin typeface="Palatino Linotype" pitchFamily="18" charset="0"/>
              </a:rPr>
              <a:t>Northside</a:t>
            </a:r>
            <a:r>
              <a:rPr lang="en-US" sz="1600" dirty="0">
                <a:latin typeface="Palatino Linotype" pitchFamily="18" charset="0"/>
              </a:rPr>
              <a:t> Generation Power, </a:t>
            </a:r>
            <a:endParaRPr lang="ru-RU" sz="1600" dirty="0" smtClean="0">
              <a:latin typeface="Palatino Linotype" pitchFamily="18" charset="0"/>
            </a:endParaRPr>
          </a:p>
          <a:p>
            <a:pPr algn="ctr"/>
            <a:r>
              <a:rPr lang="ru-RU" sz="1600" dirty="0" smtClean="0">
                <a:latin typeface="Palatino Linotype" pitchFamily="18" charset="0"/>
              </a:rPr>
              <a:t>Флорида</a:t>
            </a:r>
            <a:r>
              <a:rPr lang="en-US" sz="1600" dirty="0">
                <a:latin typeface="Palatino Linotype" pitchFamily="18" charset="0"/>
              </a:rPr>
              <a:t>, </a:t>
            </a:r>
            <a:r>
              <a:rPr lang="ru-RU" sz="1600" dirty="0">
                <a:latin typeface="Palatino Linotype" pitchFamily="18" charset="0"/>
              </a:rPr>
              <a:t>США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7695" y="1188041"/>
            <a:ext cx="3472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Palatino Linotype" pitchFamily="18" charset="0"/>
              </a:rPr>
              <a:t>Угольная электростанция </a:t>
            </a:r>
            <a:r>
              <a:rPr lang="en-US" sz="1600" dirty="0" err="1" smtClean="0">
                <a:latin typeface="Palatino Linotype" pitchFamily="18" charset="0"/>
              </a:rPr>
              <a:t>Tilbury</a:t>
            </a:r>
            <a:r>
              <a:rPr lang="ru-RU" sz="1600" dirty="0" smtClean="0">
                <a:latin typeface="Palatino Linotype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Palatino Linotype" pitchFamily="18" charset="0"/>
              </a:rPr>
              <a:t>Великобритания</a:t>
            </a:r>
            <a:endParaRPr lang="ru-RU" sz="1600" dirty="0"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92191" y="1188041"/>
            <a:ext cx="3472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Palatino Linotype" pitchFamily="18" charset="0"/>
              </a:rPr>
              <a:t>Угольная электростанция </a:t>
            </a:r>
            <a:r>
              <a:rPr lang="en-US" sz="1600" dirty="0" err="1">
                <a:latin typeface="Palatino Linotype" pitchFamily="18" charset="0"/>
              </a:rPr>
              <a:t>Didcot</a:t>
            </a:r>
            <a:r>
              <a:rPr lang="ru-RU" sz="1600" dirty="0" smtClean="0">
                <a:latin typeface="Palatino Linotype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Palatino Linotype" pitchFamily="18" charset="0"/>
              </a:rPr>
              <a:t>Великобритания</a:t>
            </a:r>
            <a:endParaRPr lang="ru-RU" sz="1600" dirty="0">
              <a:latin typeface="Palatino Linotyp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209" y="4005064"/>
            <a:ext cx="370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Palatino Linotype" pitchFamily="18" charset="0"/>
              </a:rPr>
              <a:t>Угольная электростанция </a:t>
            </a:r>
            <a:r>
              <a:rPr lang="en-US" sz="1600" dirty="0" err="1">
                <a:latin typeface="Palatino Linotype" pitchFamily="18" charset="0"/>
              </a:rPr>
              <a:t>Aberthaw</a:t>
            </a:r>
            <a:r>
              <a:rPr lang="ru-RU" sz="1600" dirty="0" smtClean="0">
                <a:latin typeface="Palatino Linotype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Palatino Linotype" pitchFamily="18" charset="0"/>
              </a:rPr>
              <a:t>Великобритания</a:t>
            </a:r>
            <a:endParaRPr lang="ru-RU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0"/>
          <p:cNvSpPr>
            <a:spLocks noGrp="1"/>
          </p:cNvSpPr>
          <p:nvPr>
            <p:ph type="title"/>
          </p:nvPr>
        </p:nvSpPr>
        <p:spPr>
          <a:xfrm>
            <a:off x="827584" y="233695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Российский центр </a:t>
            </a:r>
            <a:r>
              <a:rPr lang="ru-RU" sz="2000" b="1" cap="small" dirty="0" err="1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углехимии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в Кемеровской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4" name="Рисунок 13" descr="карта России 1.3.GIF"/>
          <p:cNvPicPr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57290" y="857232"/>
            <a:ext cx="6357982" cy="392909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000496" y="3929066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143636" y="1275304"/>
            <a:ext cx="2786082" cy="1214446"/>
          </a:xfrm>
          <a:prstGeom prst="wedgeRectCallout">
            <a:avLst>
              <a:gd name="adj1" fmla="val -103006"/>
              <a:gd name="adj2" fmla="val 8048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РОССИЯ – это </a:t>
            </a:r>
            <a:r>
              <a:rPr lang="ru-RU" sz="2800" b="1" dirty="0" smtClean="0">
                <a:solidFill>
                  <a:srgbClr val="C00000"/>
                </a:solidFill>
              </a:rPr>
              <a:t>1/5 </a:t>
            </a:r>
            <a:r>
              <a:rPr lang="ru-RU" b="1" dirty="0" smtClean="0">
                <a:solidFill>
                  <a:schemeClr val="tx1"/>
                </a:solidFill>
              </a:rPr>
              <a:t>общемировых доказанных запасов угля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0430" y="3071810"/>
            <a:ext cx="2643206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РОССИЙСКАЯ ФЕДЕРАЦИЯ</a:t>
            </a:r>
            <a:endParaRPr lang="ru-RU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85720" y="1785926"/>
            <a:ext cx="2928958" cy="1500198"/>
          </a:xfrm>
          <a:prstGeom prst="wedgeRectCallout">
            <a:avLst>
              <a:gd name="adj1" fmla="val 85710"/>
              <a:gd name="adj2" fmla="val 1131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Palatino Linotype" pitchFamily="18" charset="0"/>
              </a:rPr>
              <a:t>Углехимический кластер Кемеровской области – 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УНИКАЛЕН</a:t>
            </a:r>
            <a:r>
              <a:rPr lang="ru-RU" b="1" dirty="0" smtClean="0">
                <a:solidFill>
                  <a:prstClr val="black"/>
                </a:solidFill>
                <a:latin typeface="Palatino Linotype" pitchFamily="18" charset="0"/>
              </a:rPr>
              <a:t> в масштабах РОССИИ. </a:t>
            </a: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3929058" y="4857760"/>
            <a:ext cx="1214446" cy="428628"/>
          </a:xfrm>
          <a:prstGeom prst="wedgeRectCallout">
            <a:avLst>
              <a:gd name="adj1" fmla="val -22201"/>
              <a:gd name="adj2" fmla="val -19371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КУЗБАСС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/>
          <a:srcRect l="3662" t="73242" r="1123" b="12110"/>
          <a:stretch>
            <a:fillRect/>
          </a:stretch>
        </p:blipFill>
        <p:spPr bwMode="auto">
          <a:xfrm>
            <a:off x="214282" y="5286388"/>
            <a:ext cx="8715404" cy="10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57890"/>
          </a:xfrm>
        </p:spPr>
        <p:txBody>
          <a:bodyPr>
            <a:normAutofit/>
          </a:bodyPr>
          <a:lstStyle/>
          <a:p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Орган управления кластером –</a:t>
            </a:r>
            <a:b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ОАО «Кузбасский технопарк»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69854"/>
            <a:ext cx="7658096" cy="3071834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 Кемеровской области действует Экспертный совет по кластерной политике (утвержден постановлением Коллегии Администрации Кемеровской области №149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Протоколом общего собрания участников кластера был избран совет кластера для разработки бизнес-стратегии (реализация совместных кластерных проектов)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Palatino Linotype" pitchFamily="18" charset="0"/>
            </a:endParaRPr>
          </a:p>
        </p:txBody>
      </p:sp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429652" cy="365125"/>
          </a:xfrm>
        </p:spPr>
        <p:txBody>
          <a:bodyPr/>
          <a:lstStyle/>
          <a:p>
            <a:r>
              <a:rPr lang="ru-RU" dirty="0" smtClean="0"/>
              <a:t>Территориальный инновационный кластер "Комплексная переработка угля и техногенных отходов" в Кемеровской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-324544" y="188640"/>
            <a:ext cx="8323288" cy="40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Географическая локализация участников кластера 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7301"/>
            <a:ext cx="4320480" cy="5406527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17301"/>
            <a:ext cx="3888432" cy="54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02993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99090" y="-557505"/>
            <a:ext cx="6001806" cy="8640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16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ОБЪЕМ, ДИНАМИКА И ДОЛЯ ВЫРУЧКИ УЧАСТНИКОВ КЛАСТЕРА ОТ ПРОДАЖ НЕСЫРЬЕВОЙ ПРОДУКЦИИ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5364088" y="3861048"/>
            <a:ext cx="432048" cy="72008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3356992"/>
            <a:ext cx="936104" cy="216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3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42016" y="-593265"/>
            <a:ext cx="5576472" cy="8580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16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ОБЪЕМ, ДИНАМИКА И ДОЛЯ ЧАСТНЫХ ИНВЕСТИЦИЙ УЧАСТНИКОВ В РАЗВИТИЕ ПРОИЗВОДСТВА, РАЗРАБОТКУ И РЕАЛИЗАЦИЮ НОВЫХ ПРОДУКТОВ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897288"/>
            <a:ext cx="936104" cy="3240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4067944" y="1664804"/>
            <a:ext cx="432048" cy="72008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ОБЪЕМ, ДИНАМИКА И ДОЛЯ РАСХОДОВ НА НИОКР УЧАСТНИКОВ КЛАСТЕРА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4399" y="-726925"/>
            <a:ext cx="5409521" cy="84352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3608" y="4653136"/>
            <a:ext cx="48245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УГОЛЬ НА ДИАГРАММЕ НЕ ПРЕДСТАВЛЕН               ИЗ-ЗА НЕЗНАЧИТЕЛЬНО МАЛЫХ ВЕЛИЧИН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2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116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ИННОВАЦИОННЫХ ТОВАРОВ В ОБЩЕМ ОБЪЕМЕ ОТГРУЖЕННЫХ ТОВАРОВ УЧАСТНИКАМИ КЛАСТЕРА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16" y="762963"/>
            <a:ext cx="5643751" cy="595922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11760" y="6453336"/>
            <a:ext cx="25922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91214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нам нужно институализировать работу кластера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Постоянный и конфиденциальный обмен информацией позволит нам</a:t>
            </a:r>
            <a:r>
              <a:rPr lang="en-US" dirty="0" smtClean="0"/>
              <a:t>:</a:t>
            </a:r>
          </a:p>
          <a:p>
            <a:pPr marL="377190" indent="-342900">
              <a:buAutoNum type="arabicPeriod"/>
            </a:pPr>
            <a:r>
              <a:rPr lang="ru-RU" dirty="0" smtClean="0"/>
              <a:t>Выстроить эффективный диалог с участниками кластера.</a:t>
            </a:r>
          </a:p>
          <a:p>
            <a:pPr marL="377190" indent="-342900">
              <a:buAutoNum type="arabicPeriod"/>
            </a:pPr>
            <a:r>
              <a:rPr lang="ru-RU" dirty="0" smtClean="0"/>
              <a:t>Правильно определить приоритеты, стратегические задачи и образ желаемого завтра, к которому стремимся.</a:t>
            </a:r>
          </a:p>
          <a:p>
            <a:pPr marL="377190" indent="-342900">
              <a:buAutoNum type="arabicPeriod"/>
            </a:pPr>
            <a:r>
              <a:rPr lang="ru-RU" dirty="0" smtClean="0"/>
              <a:t>Выявить наличие общей актуальной для всех участников кластера повестки, выявить наличие «узких мест» и проблем.</a:t>
            </a:r>
          </a:p>
          <a:p>
            <a:pPr marL="377190" indent="-342900">
              <a:buAutoNum type="arabicPeriod"/>
            </a:pPr>
            <a:r>
              <a:rPr lang="ru-RU" dirty="0" smtClean="0"/>
              <a:t>Эффективно расходовать имеющиеся средства ФБ на наиболее полезные для участников кластера мероприятия (наполнение ЦКП)</a:t>
            </a:r>
          </a:p>
          <a:p>
            <a:pPr marL="377190" indent="-342900">
              <a:buAutoNum type="arabicPeriod"/>
            </a:pPr>
            <a:r>
              <a:rPr lang="ru-RU" dirty="0" smtClean="0"/>
              <a:t>На более высоком институциональном уровне лоббировать интересы кластера в </a:t>
            </a:r>
            <a:r>
              <a:rPr lang="ru-RU" dirty="0" err="1" smtClean="0"/>
              <a:t>Минэкономразвитии</a:t>
            </a:r>
            <a:r>
              <a:rPr lang="ru-RU" dirty="0" smtClean="0"/>
              <a:t> РФ (программа ИТК, программа ЦКР).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37" name="Рисунок 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0646"/>
            <a:ext cx="4680520" cy="650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1026" name="Picture 2" descr="http://www.karakan-invest.ru/images/data/gallery/33_big_1395739600_8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568952" cy="64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571480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Прогноз динамики продаж продукции </a:t>
            </a:r>
          </a:p>
          <a:p>
            <a:pPr lvl="0" algn="ctr">
              <a:spcBef>
                <a:spcPct val="0"/>
              </a:spcBef>
            </a:pPr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кластера в 2011-2016 гг.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71604" y="2071678"/>
          <a:ext cx="6048396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1357290" y="5857892"/>
            <a:ext cx="607223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-677899" y="3821115"/>
            <a:ext cx="40719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0364" y="585789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5-летний период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1785926"/>
            <a:ext cx="492443" cy="4286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Оборот  предприятий  кластера  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571604" y="2857496"/>
            <a:ext cx="1428760" cy="785818"/>
          </a:xfrm>
          <a:prstGeom prst="wedgeRectCallout">
            <a:avLst>
              <a:gd name="adj1" fmla="val 51877"/>
              <a:gd name="adj2" fmla="val 116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120</a:t>
            </a:r>
            <a:r>
              <a:rPr lang="ru-RU" b="1" dirty="0" smtClean="0">
                <a:latin typeface="Palatino Linotype" pitchFamily="18" charset="0"/>
              </a:rPr>
              <a:t> млрд. рублей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4357686" y="1857364"/>
            <a:ext cx="1428760" cy="785818"/>
          </a:xfrm>
          <a:prstGeom prst="wedgeRectCallout">
            <a:avLst>
              <a:gd name="adj1" fmla="val -3849"/>
              <a:gd name="adj2" fmla="val 13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220</a:t>
            </a:r>
            <a:r>
              <a:rPr lang="ru-RU" b="1" dirty="0" smtClean="0">
                <a:latin typeface="Palatino Linotype" pitchFamily="18" charset="0"/>
              </a:rPr>
              <a:t> млрд. рублей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4071942"/>
            <a:ext cx="178595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Увеличение оборота</a:t>
            </a:r>
          </a:p>
          <a:p>
            <a:pPr algn="ctr"/>
            <a:r>
              <a:rPr lang="ru-RU" sz="2000" b="1" dirty="0" smtClean="0">
                <a:latin typeface="Palatino Linotype" pitchFamily="18" charset="0"/>
              </a:rPr>
              <a:t> на </a:t>
            </a:r>
            <a: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</a:rPr>
              <a:t>80%</a:t>
            </a:r>
            <a:endParaRPr lang="ru-RU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547768"/>
              </p:ext>
            </p:extLst>
          </p:nvPr>
        </p:nvGraphicFramePr>
        <p:xfrm>
          <a:off x="302890" y="1070739"/>
          <a:ext cx="860820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5545"/>
            <a:ext cx="7406640" cy="498456"/>
          </a:xfrm>
        </p:spPr>
        <p:txBody>
          <a:bodyPr>
            <a:normAutofit/>
          </a:bodyPr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Предприятия и организации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5777" y="5995448"/>
            <a:ext cx="85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Все предприятия кластера, включая научно-исследовательскую инфраструктуру и сервисные компании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198" y="2463403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45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к</a:t>
            </a:r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омпаний</a:t>
            </a:r>
          </a:p>
          <a:p>
            <a:pPr algn="ctr"/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и организаций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779" y="32968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МИП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3173757"/>
            <a:ext cx="166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ПРОЕКТНЫЕ ОРГАНИЗАЦИИ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420" y="5363140"/>
            <a:ext cx="1008397" cy="34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ХИМИЯ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40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71604" y="2071678"/>
          <a:ext cx="6048396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1357290" y="5857892"/>
            <a:ext cx="607223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-677899" y="3821115"/>
            <a:ext cx="40719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0364" y="585789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5-летний период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2571744"/>
            <a:ext cx="492443" cy="26432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Расходы на НИОКР  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571604" y="2857496"/>
            <a:ext cx="1428760" cy="785818"/>
          </a:xfrm>
          <a:prstGeom prst="wedgeRectCallout">
            <a:avLst>
              <a:gd name="adj1" fmla="val 51877"/>
              <a:gd name="adj2" fmla="val 116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1,1 </a:t>
            </a:r>
            <a:r>
              <a:rPr lang="ru-RU" b="1" dirty="0" smtClean="0">
                <a:latin typeface="Palatino Linotype" pitchFamily="18" charset="0"/>
              </a:rPr>
              <a:t>млрд. рублей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4357686" y="1857364"/>
            <a:ext cx="1428760" cy="785818"/>
          </a:xfrm>
          <a:prstGeom prst="wedgeRectCallout">
            <a:avLst>
              <a:gd name="adj1" fmla="val -3849"/>
              <a:gd name="adj2" fmla="val 13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6,6</a:t>
            </a:r>
            <a:r>
              <a:rPr lang="ru-RU" b="1" dirty="0" smtClean="0">
                <a:latin typeface="Palatino Linotype" pitchFamily="18" charset="0"/>
              </a:rPr>
              <a:t> млрд. рублей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4071942"/>
            <a:ext cx="178595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Увеличение </a:t>
            </a:r>
          </a:p>
          <a:p>
            <a:pPr algn="ctr"/>
            <a:r>
              <a:rPr lang="ru-RU" sz="2000" b="1" dirty="0" smtClean="0">
                <a:latin typeface="Palatino Linotype" pitchFamily="18" charset="0"/>
              </a:rPr>
              <a:t> в </a:t>
            </a:r>
            <a: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</a:rPr>
              <a:t>6 </a:t>
            </a:r>
            <a:r>
              <a:rPr lang="ru-RU" sz="2000" b="1" dirty="0" smtClean="0">
                <a:latin typeface="Palatino Linotype" pitchFamily="18" charset="0"/>
              </a:rPr>
              <a:t>раз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16" name="Заголовок 7"/>
          <p:cNvSpPr txBox="1">
            <a:spLocks/>
          </p:cNvSpPr>
          <p:nvPr/>
        </p:nvSpPr>
        <p:spPr>
          <a:xfrm>
            <a:off x="914400" y="57148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Динамика расходов на НИОКР </a:t>
            </a:r>
            <a:b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и целевой прогноз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859" y="332656"/>
            <a:ext cx="2160240" cy="498456"/>
          </a:xfrm>
        </p:spPr>
        <p:txBody>
          <a:bodyPr>
            <a:normAutofit/>
          </a:bodyPr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Рабочие места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1" y="9562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26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тысяч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человек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62" y="6069940"/>
            <a:ext cx="852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Все предприятия кластера, включая научно-исследовательскую инфраструктуру и сервисные компании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2962" y="1868420"/>
            <a:ext cx="8333494" cy="3969570"/>
            <a:chOff x="342962" y="2100370"/>
            <a:chExt cx="8333494" cy="3969570"/>
          </a:xfrm>
        </p:grpSpPr>
        <p:graphicFrame>
          <p:nvGraphicFramePr>
            <p:cNvPr id="19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7086505"/>
                </p:ext>
              </p:extLst>
            </p:nvPr>
          </p:nvGraphicFramePr>
          <p:xfrm>
            <a:off x="2596914" y="2100370"/>
            <a:ext cx="6079542" cy="3969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42962" y="2347320"/>
              <a:ext cx="2140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lang="ru-RU" sz="18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</a:rPr>
                <a:t>ПЕРЕРАБОТКА ОТХОДОВ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62" y="3337711"/>
              <a:ext cx="2140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lang="ru-RU" sz="18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</a:rPr>
                <a:t>КОКСОХИМИЯ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217" y="4081881"/>
              <a:ext cx="21408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lang="ru-RU" sz="18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</a:rPr>
                <a:t>ОБРАЗОВАНИЕ, НАУКА, ИССЛЕДОВАНИЯ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9217" y="5350915"/>
              <a:ext cx="2140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lang="ru-RU" sz="18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</a:rPr>
                <a:t>ХИМИЯ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528967" y="12275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2013 год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83131"/>
            <a:ext cx="8496945" cy="286832"/>
          </a:xfrm>
        </p:spPr>
        <p:txBody>
          <a:bodyPr>
            <a:normAutofit fontScale="90000"/>
          </a:bodyPr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Выручка предприятий от продаж </a:t>
            </a:r>
            <a:r>
              <a:rPr lang="ru-RU" sz="2000" b="1" cap="small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несырьевой</a:t>
            </a:r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продукции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2013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млрд.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3488" y="6283689"/>
            <a:ext cx="282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* Включая «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Евраз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Кокс-Сибирь»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795003" y="1271542"/>
            <a:ext cx="1683952" cy="1386771"/>
            <a:chOff x="267988" y="3550490"/>
            <a:chExt cx="1423689" cy="1386771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363440" y="3550490"/>
              <a:ext cx="1232787" cy="498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cap="small" dirty="0" smtClean="0">
                  <a:solidFill>
                    <a:schemeClr val="accent1">
                      <a:lumMod val="75000"/>
                    </a:schemeClr>
                  </a:solidFill>
                  <a:latin typeface="Palatino Linotype" pitchFamily="18" charset="0"/>
                </a:rPr>
                <a:t>Выручка</a:t>
              </a:r>
              <a:endParaRPr lang="ru-RU" sz="20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7988" y="3952376"/>
              <a:ext cx="142368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  <a:latin typeface="Palatino Linotype" pitchFamily="18" charset="0"/>
                </a:rPr>
                <a:t>90</a:t>
              </a:r>
              <a:r>
                <a:rPr lang="ru-RU" sz="3600" b="1" dirty="0" smtClean="0">
                  <a:solidFill>
                    <a:schemeClr val="accent1">
                      <a:lumMod val="75000"/>
                    </a:schemeClr>
                  </a:solidFill>
                  <a:latin typeface="Palatino Linotype" pitchFamily="18" charset="0"/>
                </a:rPr>
                <a:t> </a:t>
              </a:r>
            </a:p>
            <a:p>
              <a:pPr algn="ctr"/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м</a:t>
              </a: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лрд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Palatino Linotype" pitchFamily="18" charset="0"/>
                </a:rPr>
                <a:t>. </a:t>
              </a: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рублей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4871" y="3457740"/>
            <a:ext cx="19442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cap="small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Выработка на 1 </a:t>
            </a:r>
            <a:r>
              <a:rPr lang="ru-RU" sz="19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занятого в производстве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5</a:t>
            </a:r>
          </a:p>
          <a:p>
            <a:pPr algn="ctr"/>
            <a:r>
              <a:rPr lang="ru-RU" sz="19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млн.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рублей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AutoShape 18" descr="Image result for пластиковый стакан иконка"/>
          <p:cNvSpPr>
            <a:spLocks noChangeAspect="1" noChangeArrowheads="1"/>
          </p:cNvSpPr>
          <p:nvPr/>
        </p:nvSpPr>
        <p:spPr bwMode="auto">
          <a:xfrm>
            <a:off x="2355705" y="18125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thumb9.shutterstock.com/photos/thumb_large/810688/1477878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5120" r="17391" b="14320"/>
          <a:stretch/>
        </p:blipFill>
        <p:spPr bwMode="auto">
          <a:xfrm>
            <a:off x="5512497" y="4605685"/>
            <a:ext cx="833705" cy="7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треугольной стрелки экологическая симв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5" y="3496534"/>
            <a:ext cx="760339" cy="7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491879" y="2454499"/>
            <a:ext cx="2620212" cy="599594"/>
            <a:chOff x="3491879" y="2454499"/>
            <a:chExt cx="2620212" cy="599594"/>
          </a:xfrm>
        </p:grpSpPr>
        <p:pic>
          <p:nvPicPr>
            <p:cNvPr id="1032" name="Picture 8" descr="строительство завод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497" y="2454499"/>
              <a:ext cx="599594" cy="59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строительство завод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94" y="2454499"/>
              <a:ext cx="599594" cy="59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строительство завод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8"/>
            <a:stretch/>
          </p:blipFill>
          <p:spPr bwMode="auto">
            <a:xfrm>
              <a:off x="3491879" y="2454499"/>
              <a:ext cx="367501" cy="59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строительство завод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697" y="2454499"/>
              <a:ext cx="599594" cy="59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832854" y="1259565"/>
            <a:ext cx="3306663" cy="714376"/>
            <a:chOff x="2843808" y="1349773"/>
            <a:chExt cx="3306663" cy="714376"/>
          </a:xfrm>
        </p:grpSpPr>
        <p:pic>
          <p:nvPicPr>
            <p:cNvPr id="1030" name="Picture 6" descr="Заводские башни распространения дым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349774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Заводские башни распространения дым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133" y="1349774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Заводские башни распространения дым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08" y="1349774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Заводские башни распространения дым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04" y="1349774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Заводские башни распространения дыма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5"/>
            <a:stretch/>
          </p:blipFill>
          <p:spPr bwMode="auto">
            <a:xfrm>
              <a:off x="2843808" y="1349773"/>
              <a:ext cx="37151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63519" y="1024678"/>
            <a:ext cx="2040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43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коксохимическое производство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7929" y="2127252"/>
            <a:ext cx="2040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38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химическое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производство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488" y="3429644"/>
            <a:ext cx="472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         8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ереработка отходов и «малые» инновации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699" y="4543859"/>
            <a:ext cx="4950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        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роизводство резиновых изделий и пластмасс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16216" y="1064039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4" b="3002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3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5545"/>
            <a:ext cx="2880320" cy="498456"/>
          </a:xfrm>
        </p:spPr>
        <p:txBody>
          <a:bodyPr>
            <a:normAutofit/>
          </a:bodyPr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Наука и инновации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0861" y="6144128"/>
            <a:ext cx="872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*Из выборки исключены статьи, написанные участниками кластера, но не имеющие отношение к специализации кластера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0993" y="1383860"/>
            <a:ext cx="187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2009-2013 гг.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448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*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публикаций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6248" y="3925576"/>
            <a:ext cx="2921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70 % 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публикаций в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WOS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Scopus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от Кемеровской области</a:t>
            </a:r>
          </a:p>
        </p:txBody>
      </p:sp>
      <p:pic>
        <p:nvPicPr>
          <p:cNvPr id="2050" name="Picture 2" descr="Web of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93" y="1370944"/>
            <a:ext cx="7272809" cy="4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lect to go to the Scopus main search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90" y="2183809"/>
            <a:ext cx="2096258" cy="6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9992" y="1196752"/>
            <a:ext cx="0" cy="16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4" idx="3"/>
          </p:cNvCxnSpPr>
          <p:nvPr/>
        </p:nvCxnSpPr>
        <p:spPr>
          <a:xfrm flipV="1">
            <a:off x="3188293" y="1984024"/>
            <a:ext cx="11469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49643" y="2770400"/>
            <a:ext cx="0" cy="97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30693" y="3925576"/>
            <a:ext cx="2921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26%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всех публикаций российских ученых по угольной тематике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51920" y="466424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5545"/>
            <a:ext cx="2880320" cy="498456"/>
          </a:xfrm>
        </p:spPr>
        <p:txBody>
          <a:bodyPr>
            <a:normAutofit/>
          </a:bodyPr>
          <a:lstStyle/>
          <a:p>
            <a:r>
              <a:rPr lang="ru-RU" sz="2000" b="1" cap="small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Наука и инновации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227670"/>
            <a:ext cx="39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2009-2013 гг.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608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патентов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374" y="1543521"/>
            <a:ext cx="85689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Система для очистки дымовых газов                                                         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патент на изобретение RUS 2462292 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20.07.2010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Технологический комплекс по получению суспензионного угольного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топлива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патент на полезную модель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RUS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120649 12.05.2012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Способ для получения твердого композиционного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высокоуглеродсодержащего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топлива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патент на изобретение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RUS 2440406 05.05.2010)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Способ брикетирования коксовой пыли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патент на изобретение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RUS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2468071 26.10.2011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Способ приготовления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гидроксемительных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производных буроугольных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фульвокислот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(патент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на изобретение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RUS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2434048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 19.01.2010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Система приготовления гуминовых 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фульвокислот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(патент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на изобретение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RUS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7565604.04.2008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Способ комплексной переработки углеродсодержащих отходов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патент на изобретение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RUS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2443749 06.08.2010)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874001"/>
            <a:ext cx="4215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10580</TotalTime>
  <Words>1643</Words>
  <Application>Microsoft Office PowerPoint</Application>
  <PresentationFormat>Экран (4:3)</PresentationFormat>
  <Paragraphs>430</Paragraphs>
  <Slides>40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Corbel</vt:lpstr>
      <vt:lpstr>Palatino Linotype</vt:lpstr>
      <vt:lpstr>Wingdings</vt:lpstr>
      <vt:lpstr>Базис</vt:lpstr>
      <vt:lpstr>КЛАСТЕР  «Комплексная переработка угля и техногенных отходов»</vt:lpstr>
      <vt:lpstr>Энергетический уголь, долларов США/тонна (FOB Australia) </vt:lpstr>
      <vt:lpstr>Презентация PowerPoint</vt:lpstr>
      <vt:lpstr>Предприятия и организации</vt:lpstr>
      <vt:lpstr>Рабочие места</vt:lpstr>
      <vt:lpstr>Выручка предприятий от продаж несырьевой продукции 2013, млрд. руб.</vt:lpstr>
      <vt:lpstr>Презентация PowerPoint</vt:lpstr>
      <vt:lpstr>Наука и инновации</vt:lpstr>
      <vt:lpstr>Наука и инновации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Неэффективность перевозки угля</vt:lpstr>
      <vt:lpstr>ДРУГИЕ  ОГРАНИЧЕНИЯ</vt:lpstr>
      <vt:lpstr>Экстенсивный  путь развития</vt:lpstr>
      <vt:lpstr>Планируемое увеличение угледобычи РФ в 2030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Российский центр углехимии в Кемеровской области</vt:lpstr>
      <vt:lpstr>Орган управления кластером – ОАО «Кузбасский технопарк»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нам нужно институализировать работу кластера?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Энергоугольный кластер Кемеровской области</dc:title>
  <dc:creator>Никитина Оксана Игоревна</dc:creator>
  <cp:lastModifiedBy>DNS-</cp:lastModifiedBy>
  <cp:revision>799</cp:revision>
  <dcterms:modified xsi:type="dcterms:W3CDTF">2014-09-16T14:41:57Z</dcterms:modified>
</cp:coreProperties>
</file>